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6"/>
  </p:sldMasterIdLst>
  <p:notesMasterIdLst>
    <p:notesMasterId r:id="rId58"/>
  </p:notesMasterIdLst>
  <p:handoutMasterIdLst>
    <p:handoutMasterId r:id="rId59"/>
  </p:handoutMasterIdLst>
  <p:sldIdLst>
    <p:sldId id="256" r:id="rId7"/>
    <p:sldId id="260" r:id="rId8"/>
    <p:sldId id="281" r:id="rId9"/>
    <p:sldId id="261" r:id="rId10"/>
    <p:sldId id="280" r:id="rId11"/>
    <p:sldId id="329" r:id="rId12"/>
    <p:sldId id="276" r:id="rId13"/>
    <p:sldId id="277" r:id="rId14"/>
    <p:sldId id="278" r:id="rId15"/>
    <p:sldId id="279" r:id="rId16"/>
    <p:sldId id="316" r:id="rId17"/>
    <p:sldId id="318" r:id="rId18"/>
    <p:sldId id="317" r:id="rId19"/>
    <p:sldId id="314" r:id="rId20"/>
    <p:sldId id="259" r:id="rId21"/>
    <p:sldId id="282" r:id="rId22"/>
    <p:sldId id="285" r:id="rId23"/>
    <p:sldId id="286" r:id="rId24"/>
    <p:sldId id="287" r:id="rId25"/>
    <p:sldId id="288" r:id="rId26"/>
    <p:sldId id="304" r:id="rId27"/>
    <p:sldId id="289" r:id="rId28"/>
    <p:sldId id="303" r:id="rId29"/>
    <p:sldId id="290" r:id="rId30"/>
    <p:sldId id="305" r:id="rId31"/>
    <p:sldId id="296" r:id="rId32"/>
    <p:sldId id="297" r:id="rId33"/>
    <p:sldId id="298" r:id="rId34"/>
    <p:sldId id="299" r:id="rId35"/>
    <p:sldId id="300" r:id="rId36"/>
    <p:sldId id="301" r:id="rId37"/>
    <p:sldId id="302" r:id="rId38"/>
    <p:sldId id="307" r:id="rId39"/>
    <p:sldId id="308" r:id="rId40"/>
    <p:sldId id="322" r:id="rId41"/>
    <p:sldId id="306" r:id="rId42"/>
    <p:sldId id="309" r:id="rId43"/>
    <p:sldId id="327" r:id="rId44"/>
    <p:sldId id="328" r:id="rId45"/>
    <p:sldId id="312" r:id="rId46"/>
    <p:sldId id="313" r:id="rId47"/>
    <p:sldId id="311" r:id="rId48"/>
    <p:sldId id="326" r:id="rId49"/>
    <p:sldId id="325" r:id="rId50"/>
    <p:sldId id="319" r:id="rId51"/>
    <p:sldId id="320" r:id="rId52"/>
    <p:sldId id="321" r:id="rId53"/>
    <p:sldId id="324" r:id="rId54"/>
    <p:sldId id="323" r:id="rId55"/>
    <p:sldId id="274" r:id="rId56"/>
    <p:sldId id="267" r:id="rId57"/>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uthor" initials="A"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A79D2"/>
    <a:srgbClr val="404040"/>
    <a:srgbClr val="EAEAEA"/>
    <a:srgbClr val="00188F"/>
    <a:srgbClr val="00176B"/>
    <a:srgbClr val="E3008C"/>
    <a:srgbClr val="FFB900"/>
    <a:srgbClr val="107C1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99" autoAdjust="0"/>
    <p:restoredTop sz="95455" autoAdjust="0"/>
  </p:normalViewPr>
  <p:slideViewPr>
    <p:cSldViewPr>
      <p:cViewPr varScale="1">
        <p:scale>
          <a:sx n="116" d="100"/>
          <a:sy n="116" d="100"/>
        </p:scale>
        <p:origin x="84" y="180"/>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2" d="100"/>
          <a:sy n="82"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F6FA4-1BB7-4071-94EF-CEFED677608D}" type="doc">
      <dgm:prSet loTypeId="urn:microsoft.com/office/officeart/2005/8/layout/vList5" loCatId="list" qsTypeId="urn:microsoft.com/office/officeart/2005/8/quickstyle/3d2" qsCatId="3D" csTypeId="urn:microsoft.com/office/officeart/2005/8/colors/colorful2" csCatId="colorful" phldr="1"/>
      <dgm:spPr/>
      <dgm:t>
        <a:bodyPr/>
        <a:lstStyle/>
        <a:p>
          <a:endParaRPr lang="en-US"/>
        </a:p>
      </dgm:t>
    </dgm:pt>
    <dgm:pt modelId="{8147E0D8-E988-4779-80CD-33E310D59B5F}">
      <dgm:prSet phldrT="[Text]" custT="1"/>
      <dgm:spPr/>
      <dgm:t>
        <a:bodyPr/>
        <a:lstStyle/>
        <a:p>
          <a:r>
            <a:rPr lang="en-US" sz="4000" dirty="0" smtClean="0"/>
            <a:t>Simplicity</a:t>
          </a:r>
          <a:endParaRPr lang="en-US" sz="4000" dirty="0"/>
        </a:p>
      </dgm:t>
    </dgm:pt>
    <dgm:pt modelId="{E62CD461-B92E-46FD-871F-728D857C829A}" type="parTrans" cxnId="{7FA4C61C-1B0A-4D59-8211-498683C775F1}">
      <dgm:prSet/>
      <dgm:spPr/>
      <dgm:t>
        <a:bodyPr/>
        <a:lstStyle/>
        <a:p>
          <a:endParaRPr lang="en-US" sz="1600"/>
        </a:p>
      </dgm:t>
    </dgm:pt>
    <dgm:pt modelId="{AE530914-5043-406F-B83D-0FA90918E5D6}" type="sibTrans" cxnId="{7FA4C61C-1B0A-4D59-8211-498683C775F1}">
      <dgm:prSet/>
      <dgm:spPr/>
      <dgm:t>
        <a:bodyPr/>
        <a:lstStyle/>
        <a:p>
          <a:endParaRPr lang="en-US" sz="1600"/>
        </a:p>
      </dgm:t>
    </dgm:pt>
    <dgm:pt modelId="{5AFA4967-C63B-4C8C-88EB-44D544558397}">
      <dgm:prSet phldrT="[Text]" custT="1"/>
      <dgm:spPr/>
      <dgm:t>
        <a:bodyPr/>
        <a:lstStyle/>
        <a:p>
          <a:r>
            <a:rPr lang="en-US" sz="4000" dirty="0" smtClean="0"/>
            <a:t>Velocity</a:t>
          </a:r>
          <a:endParaRPr lang="en-US" sz="4000" dirty="0"/>
        </a:p>
      </dgm:t>
    </dgm:pt>
    <dgm:pt modelId="{646E4F5D-9651-493E-8707-44ED27D7D750}" type="parTrans" cxnId="{6C5D3222-D9C3-4511-ADE5-8667C9936B0E}">
      <dgm:prSet/>
      <dgm:spPr/>
      <dgm:t>
        <a:bodyPr/>
        <a:lstStyle/>
        <a:p>
          <a:endParaRPr lang="en-US"/>
        </a:p>
      </dgm:t>
    </dgm:pt>
    <dgm:pt modelId="{DC571BAB-F5FE-420C-B61A-63BF41E2619B}" type="sibTrans" cxnId="{6C5D3222-D9C3-4511-ADE5-8667C9936B0E}">
      <dgm:prSet/>
      <dgm:spPr/>
      <dgm:t>
        <a:bodyPr/>
        <a:lstStyle/>
        <a:p>
          <a:endParaRPr lang="en-US"/>
        </a:p>
      </dgm:t>
    </dgm:pt>
    <dgm:pt modelId="{7A36D0ED-AF6F-4C08-AE5D-1D1A4788187A}">
      <dgm:prSet phldrT="[Text]" custT="1"/>
      <dgm:spPr/>
      <dgm:t>
        <a:bodyPr/>
        <a:lstStyle/>
        <a:p>
          <a:r>
            <a:rPr lang="en-US" sz="4000" dirty="0" smtClean="0"/>
            <a:t>Flexibility</a:t>
          </a:r>
          <a:endParaRPr lang="en-US" sz="4000" dirty="0"/>
        </a:p>
      </dgm:t>
    </dgm:pt>
    <dgm:pt modelId="{8D4018B4-1026-4D83-9993-E1A0EA6766EC}" type="parTrans" cxnId="{83B4DFC1-174D-4046-B2AF-7A2F6B116F8A}">
      <dgm:prSet/>
      <dgm:spPr/>
      <dgm:t>
        <a:bodyPr/>
        <a:lstStyle/>
        <a:p>
          <a:endParaRPr lang="en-US"/>
        </a:p>
      </dgm:t>
    </dgm:pt>
    <dgm:pt modelId="{4C71BCCB-9CB2-4933-9423-1A041EF6C40C}" type="sibTrans" cxnId="{83B4DFC1-174D-4046-B2AF-7A2F6B116F8A}">
      <dgm:prSet/>
      <dgm:spPr/>
      <dgm:t>
        <a:bodyPr/>
        <a:lstStyle/>
        <a:p>
          <a:endParaRPr lang="en-US"/>
        </a:p>
      </dgm:t>
    </dgm:pt>
    <dgm:pt modelId="{3A922B7B-E3AB-43D0-B202-DF0E57DEAD09}">
      <dgm:prSet phldrT="[Text]" custT="1"/>
      <dgm:spPr/>
      <dgm:t>
        <a:bodyPr/>
        <a:lstStyle/>
        <a:p>
          <a:r>
            <a:rPr lang="en-US" sz="2800" dirty="0" smtClean="0"/>
            <a:t>Declarative management</a:t>
          </a:r>
          <a:endParaRPr lang="en-US" sz="2800" dirty="0"/>
        </a:p>
      </dgm:t>
    </dgm:pt>
    <dgm:pt modelId="{B66ED3A5-3E4D-4786-975A-BB16BA3AFAC5}" type="parTrans" cxnId="{767EE8E3-C266-4E6A-BC10-69E695B8CE0D}">
      <dgm:prSet/>
      <dgm:spPr/>
      <dgm:t>
        <a:bodyPr/>
        <a:lstStyle/>
        <a:p>
          <a:endParaRPr lang="en-US"/>
        </a:p>
      </dgm:t>
    </dgm:pt>
    <dgm:pt modelId="{471878A4-C204-44F7-BD39-F9471B6EA79B}" type="sibTrans" cxnId="{767EE8E3-C266-4E6A-BC10-69E695B8CE0D}">
      <dgm:prSet/>
      <dgm:spPr/>
      <dgm:t>
        <a:bodyPr/>
        <a:lstStyle/>
        <a:p>
          <a:endParaRPr lang="en-US"/>
        </a:p>
      </dgm:t>
    </dgm:pt>
    <dgm:pt modelId="{0D2BDDB8-BF0D-44A7-B0BE-C95C37732AB4}">
      <dgm:prSet phldrT="[Text]" custT="1"/>
      <dgm:spPr/>
      <dgm:t>
        <a:bodyPr/>
        <a:lstStyle/>
        <a:p>
          <a:r>
            <a:rPr lang="en-US" sz="2800" dirty="0" smtClean="0"/>
            <a:t>Resource reusability</a:t>
          </a:r>
          <a:endParaRPr lang="en-US" sz="2800" dirty="0"/>
        </a:p>
      </dgm:t>
    </dgm:pt>
    <dgm:pt modelId="{BBF53DFA-F7F6-44F5-8AEA-993E98DDA68F}" type="parTrans" cxnId="{3AE2C7AE-800E-42E8-AB0B-26C7EA641E7F}">
      <dgm:prSet/>
      <dgm:spPr/>
      <dgm:t>
        <a:bodyPr/>
        <a:lstStyle/>
        <a:p>
          <a:endParaRPr lang="en-US"/>
        </a:p>
      </dgm:t>
    </dgm:pt>
    <dgm:pt modelId="{29643499-DE8D-4E0F-A93F-7BEE5184AA01}" type="sibTrans" cxnId="{3AE2C7AE-800E-42E8-AB0B-26C7EA641E7F}">
      <dgm:prSet/>
      <dgm:spPr/>
      <dgm:t>
        <a:bodyPr/>
        <a:lstStyle/>
        <a:p>
          <a:endParaRPr lang="en-US"/>
        </a:p>
      </dgm:t>
    </dgm:pt>
    <dgm:pt modelId="{933239D0-084B-45A0-9050-F1452EB990EF}">
      <dgm:prSet custT="1"/>
      <dgm:spPr/>
      <dgm:t>
        <a:bodyPr/>
        <a:lstStyle/>
        <a:p>
          <a:r>
            <a:rPr lang="en-US" sz="2800" dirty="0" smtClean="0"/>
            <a:t>Push/Pull deployments</a:t>
          </a:r>
          <a:endParaRPr lang="en-US" sz="2800" dirty="0"/>
        </a:p>
      </dgm:t>
    </dgm:pt>
    <dgm:pt modelId="{22B60318-88E5-4742-BEAB-82117CF48FF0}" type="parTrans" cxnId="{CB6AF3E9-24CA-48A6-A8AA-A4F323042443}">
      <dgm:prSet/>
      <dgm:spPr/>
      <dgm:t>
        <a:bodyPr/>
        <a:lstStyle/>
        <a:p>
          <a:endParaRPr lang="en-US"/>
        </a:p>
      </dgm:t>
    </dgm:pt>
    <dgm:pt modelId="{CFE4836D-F229-496E-9A5D-9BBE4828D6B7}" type="sibTrans" cxnId="{CB6AF3E9-24CA-48A6-A8AA-A4F323042443}">
      <dgm:prSet/>
      <dgm:spPr/>
      <dgm:t>
        <a:bodyPr/>
        <a:lstStyle/>
        <a:p>
          <a:endParaRPr lang="en-US"/>
        </a:p>
      </dgm:t>
    </dgm:pt>
    <dgm:pt modelId="{6078BE1F-9186-4A33-80CE-F1DD3A27F571}">
      <dgm:prSet custT="1"/>
      <dgm:spPr/>
      <dgm:t>
        <a:bodyPr/>
        <a:lstStyle/>
        <a:p>
          <a:r>
            <a:rPr lang="en-US" sz="2800" dirty="0" smtClean="0"/>
            <a:t>Engine settings</a:t>
          </a:r>
          <a:endParaRPr lang="en-US" sz="2800" dirty="0"/>
        </a:p>
      </dgm:t>
    </dgm:pt>
    <dgm:pt modelId="{0CF4DD41-B5E3-4DBD-AB2F-D952165E7AB0}" type="parTrans" cxnId="{D5572D33-B9FE-4041-9E76-92363580D3A2}">
      <dgm:prSet/>
      <dgm:spPr/>
      <dgm:t>
        <a:bodyPr/>
        <a:lstStyle/>
        <a:p>
          <a:endParaRPr lang="en-US"/>
        </a:p>
      </dgm:t>
    </dgm:pt>
    <dgm:pt modelId="{915974FA-FBF9-458E-B549-0C4022C5A633}" type="sibTrans" cxnId="{D5572D33-B9FE-4041-9E76-92363580D3A2}">
      <dgm:prSet/>
      <dgm:spPr/>
      <dgm:t>
        <a:bodyPr/>
        <a:lstStyle/>
        <a:p>
          <a:endParaRPr lang="en-US"/>
        </a:p>
      </dgm:t>
    </dgm:pt>
    <dgm:pt modelId="{37B616A2-9133-4165-A92A-15EAD4EDEE8C}">
      <dgm:prSet phldrT="[Text]" custT="1"/>
      <dgm:spPr/>
      <dgm:t>
        <a:bodyPr/>
        <a:lstStyle/>
        <a:p>
          <a:r>
            <a:rPr lang="en-US" sz="2800" dirty="0" smtClean="0"/>
            <a:t>Automation releases</a:t>
          </a:r>
          <a:endParaRPr lang="en-US" sz="2800" dirty="0"/>
        </a:p>
      </dgm:t>
    </dgm:pt>
    <dgm:pt modelId="{156AD910-03F2-4EC0-BE28-9FA85B96425D}" type="parTrans" cxnId="{1A0E2080-AF1E-40CA-BB18-F81BF091C8DB}">
      <dgm:prSet/>
      <dgm:spPr/>
      <dgm:t>
        <a:bodyPr/>
        <a:lstStyle/>
        <a:p>
          <a:endParaRPr lang="en-US"/>
        </a:p>
      </dgm:t>
    </dgm:pt>
    <dgm:pt modelId="{F71817E4-E154-44A8-A600-0E03BE819352}" type="sibTrans" cxnId="{1A0E2080-AF1E-40CA-BB18-F81BF091C8DB}">
      <dgm:prSet/>
      <dgm:spPr/>
      <dgm:t>
        <a:bodyPr/>
        <a:lstStyle/>
        <a:p>
          <a:endParaRPr lang="en-US"/>
        </a:p>
      </dgm:t>
    </dgm:pt>
    <dgm:pt modelId="{C3334D27-3E85-4586-82BA-B5A250AF5B59}">
      <dgm:prSet custT="1"/>
      <dgm:spPr/>
      <dgm:t>
        <a:bodyPr/>
        <a:lstStyle/>
        <a:p>
          <a:r>
            <a:rPr lang="en-US" sz="2800" dirty="0" smtClean="0"/>
            <a:t>Integrated Azure Extension</a:t>
          </a:r>
          <a:endParaRPr lang="en-US" sz="2800" dirty="0"/>
        </a:p>
      </dgm:t>
    </dgm:pt>
    <dgm:pt modelId="{C9BC13C8-3A1A-4D85-B508-799AE68C6519}" type="parTrans" cxnId="{71B9F509-F646-4D3C-AEF4-D4E0E49B0960}">
      <dgm:prSet/>
      <dgm:spPr/>
      <dgm:t>
        <a:bodyPr/>
        <a:lstStyle/>
        <a:p>
          <a:endParaRPr lang="en-US"/>
        </a:p>
      </dgm:t>
    </dgm:pt>
    <dgm:pt modelId="{04F798BA-C8BE-402A-A568-D5F199E5F9AC}" type="sibTrans" cxnId="{71B9F509-F646-4D3C-AEF4-D4E0E49B0960}">
      <dgm:prSet/>
      <dgm:spPr/>
      <dgm:t>
        <a:bodyPr/>
        <a:lstStyle/>
        <a:p>
          <a:endParaRPr lang="en-US"/>
        </a:p>
      </dgm:t>
    </dgm:pt>
    <dgm:pt modelId="{34D09C4F-52E1-49A8-8FA0-72EB9EAC528C}">
      <dgm:prSet phldrT="[Text]" custT="1"/>
      <dgm:spPr/>
      <dgm:t>
        <a:bodyPr/>
        <a:lstStyle/>
        <a:p>
          <a:r>
            <a:rPr lang="en-US" sz="2800" dirty="0" smtClean="0"/>
            <a:t>Configuration data</a:t>
          </a:r>
          <a:endParaRPr lang="en-US" sz="2800" dirty="0"/>
        </a:p>
      </dgm:t>
    </dgm:pt>
    <dgm:pt modelId="{020C297F-9212-43C6-AFA3-BF4669B9E051}" type="parTrans" cxnId="{49AFF467-5C9C-4787-B37B-8EF1219654AC}">
      <dgm:prSet/>
      <dgm:spPr/>
      <dgm:t>
        <a:bodyPr/>
        <a:lstStyle/>
        <a:p>
          <a:endParaRPr lang="en-US"/>
        </a:p>
      </dgm:t>
    </dgm:pt>
    <dgm:pt modelId="{A878AA18-8648-45CA-B790-D47C99D1205C}" type="sibTrans" cxnId="{49AFF467-5C9C-4787-B37B-8EF1219654AC}">
      <dgm:prSet/>
      <dgm:spPr/>
      <dgm:t>
        <a:bodyPr/>
        <a:lstStyle/>
        <a:p>
          <a:endParaRPr lang="en-US"/>
        </a:p>
      </dgm:t>
    </dgm:pt>
    <dgm:pt modelId="{91035157-EB74-4B5E-8996-65D8E36EDE25}" type="pres">
      <dgm:prSet presAssocID="{3E1F6FA4-1BB7-4071-94EF-CEFED677608D}" presName="Name0" presStyleCnt="0">
        <dgm:presLayoutVars>
          <dgm:dir/>
          <dgm:animLvl val="lvl"/>
          <dgm:resizeHandles val="exact"/>
        </dgm:presLayoutVars>
      </dgm:prSet>
      <dgm:spPr/>
      <dgm:t>
        <a:bodyPr/>
        <a:lstStyle/>
        <a:p>
          <a:endParaRPr lang="en-US"/>
        </a:p>
      </dgm:t>
    </dgm:pt>
    <dgm:pt modelId="{F02E38DF-531D-4737-9597-523B916CABE3}" type="pres">
      <dgm:prSet presAssocID="{8147E0D8-E988-4779-80CD-33E310D59B5F}" presName="linNode" presStyleCnt="0"/>
      <dgm:spPr/>
      <dgm:t>
        <a:bodyPr/>
        <a:lstStyle/>
        <a:p>
          <a:endParaRPr lang="en-US"/>
        </a:p>
      </dgm:t>
    </dgm:pt>
    <dgm:pt modelId="{9190A3CD-9107-402B-BFF5-3E120212D3FB}" type="pres">
      <dgm:prSet presAssocID="{8147E0D8-E988-4779-80CD-33E310D59B5F}" presName="parentText" presStyleLbl="node1" presStyleIdx="0" presStyleCnt="3" custScaleX="75851" custLinFactNeighborX="-2825">
        <dgm:presLayoutVars>
          <dgm:chMax val="1"/>
          <dgm:bulletEnabled val="1"/>
        </dgm:presLayoutVars>
      </dgm:prSet>
      <dgm:spPr/>
      <dgm:t>
        <a:bodyPr/>
        <a:lstStyle/>
        <a:p>
          <a:endParaRPr lang="en-US"/>
        </a:p>
      </dgm:t>
    </dgm:pt>
    <dgm:pt modelId="{BED314B0-2456-4297-ABBB-34650C6779A0}" type="pres">
      <dgm:prSet presAssocID="{8147E0D8-E988-4779-80CD-33E310D59B5F}" presName="descendantText" presStyleLbl="alignAccFollowNode1" presStyleIdx="0" presStyleCnt="3" custScaleX="121431" custScaleY="104991" custLinFactNeighborX="1272">
        <dgm:presLayoutVars>
          <dgm:bulletEnabled val="1"/>
        </dgm:presLayoutVars>
      </dgm:prSet>
      <dgm:spPr/>
      <dgm:t>
        <a:bodyPr/>
        <a:lstStyle/>
        <a:p>
          <a:endParaRPr lang="en-US"/>
        </a:p>
      </dgm:t>
    </dgm:pt>
    <dgm:pt modelId="{16BECBFB-E456-4CD6-BAD1-F1B188205F5F}" type="pres">
      <dgm:prSet presAssocID="{AE530914-5043-406F-B83D-0FA90918E5D6}" presName="sp" presStyleCnt="0"/>
      <dgm:spPr/>
      <dgm:t>
        <a:bodyPr/>
        <a:lstStyle/>
        <a:p>
          <a:endParaRPr lang="en-US"/>
        </a:p>
      </dgm:t>
    </dgm:pt>
    <dgm:pt modelId="{B52D5D35-A3D3-4C7F-8128-6DC29D5F2CEA}" type="pres">
      <dgm:prSet presAssocID="{5AFA4967-C63B-4C8C-88EB-44D544558397}" presName="linNode" presStyleCnt="0"/>
      <dgm:spPr/>
      <dgm:t>
        <a:bodyPr/>
        <a:lstStyle/>
        <a:p>
          <a:endParaRPr lang="en-US"/>
        </a:p>
      </dgm:t>
    </dgm:pt>
    <dgm:pt modelId="{18EE8081-E0DA-4BB9-B813-43AA325E409F}" type="pres">
      <dgm:prSet presAssocID="{5AFA4967-C63B-4C8C-88EB-44D544558397}" presName="parentText" presStyleLbl="node1" presStyleIdx="1" presStyleCnt="3" custScaleX="73456">
        <dgm:presLayoutVars>
          <dgm:chMax val="1"/>
          <dgm:bulletEnabled val="1"/>
        </dgm:presLayoutVars>
      </dgm:prSet>
      <dgm:spPr/>
      <dgm:t>
        <a:bodyPr/>
        <a:lstStyle/>
        <a:p>
          <a:endParaRPr lang="en-US"/>
        </a:p>
      </dgm:t>
    </dgm:pt>
    <dgm:pt modelId="{7F941935-FCCB-4F1D-A8D2-E020C9A84D83}" type="pres">
      <dgm:prSet presAssocID="{5AFA4967-C63B-4C8C-88EB-44D544558397}" presName="descendantText" presStyleLbl="alignAccFollowNode1" presStyleIdx="1" presStyleCnt="3" custScaleX="118668" custScaleY="121341" custLinFactNeighborY="0">
        <dgm:presLayoutVars>
          <dgm:bulletEnabled val="1"/>
        </dgm:presLayoutVars>
      </dgm:prSet>
      <dgm:spPr/>
      <dgm:t>
        <a:bodyPr/>
        <a:lstStyle/>
        <a:p>
          <a:endParaRPr lang="en-US"/>
        </a:p>
      </dgm:t>
    </dgm:pt>
    <dgm:pt modelId="{9916FD20-85A2-4EAD-A812-F86993746130}" type="pres">
      <dgm:prSet presAssocID="{DC571BAB-F5FE-420C-B61A-63BF41E2619B}" presName="sp" presStyleCnt="0"/>
      <dgm:spPr/>
      <dgm:t>
        <a:bodyPr/>
        <a:lstStyle/>
        <a:p>
          <a:endParaRPr lang="en-US"/>
        </a:p>
      </dgm:t>
    </dgm:pt>
    <dgm:pt modelId="{88C40B3A-3ECF-4952-B2E3-52BCB2F5FDB8}" type="pres">
      <dgm:prSet presAssocID="{7A36D0ED-AF6F-4C08-AE5D-1D1A4788187A}" presName="linNode" presStyleCnt="0"/>
      <dgm:spPr/>
      <dgm:t>
        <a:bodyPr/>
        <a:lstStyle/>
        <a:p>
          <a:endParaRPr lang="en-US"/>
        </a:p>
      </dgm:t>
    </dgm:pt>
    <dgm:pt modelId="{20FAB520-453C-4F23-8A70-A59D9939D171}" type="pres">
      <dgm:prSet presAssocID="{7A36D0ED-AF6F-4C08-AE5D-1D1A4788187A}" presName="parentText" presStyleLbl="node1" presStyleIdx="2" presStyleCnt="3" custScaleX="75199">
        <dgm:presLayoutVars>
          <dgm:chMax val="1"/>
          <dgm:bulletEnabled val="1"/>
        </dgm:presLayoutVars>
      </dgm:prSet>
      <dgm:spPr/>
      <dgm:t>
        <a:bodyPr/>
        <a:lstStyle/>
        <a:p>
          <a:endParaRPr lang="en-US"/>
        </a:p>
      </dgm:t>
    </dgm:pt>
    <dgm:pt modelId="{2A5F9E25-4B03-4C8B-A8FC-B7B46EFAD82E}" type="pres">
      <dgm:prSet presAssocID="{7A36D0ED-AF6F-4C08-AE5D-1D1A4788187A}" presName="descendantText" presStyleLbl="alignAccFollowNode1" presStyleIdx="2" presStyleCnt="3" custScaleX="121258" custScaleY="131089">
        <dgm:presLayoutVars>
          <dgm:bulletEnabled val="1"/>
        </dgm:presLayoutVars>
      </dgm:prSet>
      <dgm:spPr/>
      <dgm:t>
        <a:bodyPr/>
        <a:lstStyle/>
        <a:p>
          <a:endParaRPr lang="en-US"/>
        </a:p>
      </dgm:t>
    </dgm:pt>
  </dgm:ptLst>
  <dgm:cxnLst>
    <dgm:cxn modelId="{71B9F509-F646-4D3C-AEF4-D4E0E49B0960}" srcId="{7A36D0ED-AF6F-4C08-AE5D-1D1A4788187A}" destId="{C3334D27-3E85-4586-82BA-B5A250AF5B59}" srcOrd="1" destOrd="0" parTransId="{C9BC13C8-3A1A-4D85-B508-799AE68C6519}" sibTransId="{04F798BA-C8BE-402A-A568-D5F199E5F9AC}"/>
    <dgm:cxn modelId="{6C5D3222-D9C3-4511-ADE5-8667C9936B0E}" srcId="{3E1F6FA4-1BB7-4071-94EF-CEFED677608D}" destId="{5AFA4967-C63B-4C8C-88EB-44D544558397}" srcOrd="1" destOrd="0" parTransId="{646E4F5D-9651-493E-8707-44ED27D7D750}" sibTransId="{DC571BAB-F5FE-420C-B61A-63BF41E2619B}"/>
    <dgm:cxn modelId="{3AE2C7AE-800E-42E8-AB0B-26C7EA641E7F}" srcId="{5AFA4967-C63B-4C8C-88EB-44D544558397}" destId="{0D2BDDB8-BF0D-44A7-B0BE-C95C37732AB4}" srcOrd="0" destOrd="0" parTransId="{BBF53DFA-F7F6-44F5-8AEA-993E98DDA68F}" sibTransId="{29643499-DE8D-4E0F-A93F-7BEE5184AA01}"/>
    <dgm:cxn modelId="{7FA4C61C-1B0A-4D59-8211-498683C775F1}" srcId="{3E1F6FA4-1BB7-4071-94EF-CEFED677608D}" destId="{8147E0D8-E988-4779-80CD-33E310D59B5F}" srcOrd="0" destOrd="0" parTransId="{E62CD461-B92E-46FD-871F-728D857C829A}" sibTransId="{AE530914-5043-406F-B83D-0FA90918E5D6}"/>
    <dgm:cxn modelId="{BC7C0C30-F080-4B37-A74A-01EE84EC448D}" type="presOf" srcId="{34D09C4F-52E1-49A8-8FA0-72EB9EAC528C}" destId="{BED314B0-2456-4297-ABBB-34650C6779A0}" srcOrd="0" destOrd="1" presId="urn:microsoft.com/office/officeart/2005/8/layout/vList5"/>
    <dgm:cxn modelId="{2EE86E60-9F7E-4E10-871B-6B5F7732D4D8}" type="presOf" srcId="{933239D0-084B-45A0-9050-F1452EB990EF}" destId="{2A5F9E25-4B03-4C8B-A8FC-B7B46EFAD82E}" srcOrd="0" destOrd="0" presId="urn:microsoft.com/office/officeart/2005/8/layout/vList5"/>
    <dgm:cxn modelId="{56288FB2-7DBA-44F3-8CBF-302532869D34}" type="presOf" srcId="{3E1F6FA4-1BB7-4071-94EF-CEFED677608D}" destId="{91035157-EB74-4B5E-8996-65D8E36EDE25}" srcOrd="0" destOrd="0" presId="urn:microsoft.com/office/officeart/2005/8/layout/vList5"/>
    <dgm:cxn modelId="{CB6AF3E9-24CA-48A6-A8AA-A4F323042443}" srcId="{7A36D0ED-AF6F-4C08-AE5D-1D1A4788187A}" destId="{933239D0-084B-45A0-9050-F1452EB990EF}" srcOrd="0" destOrd="0" parTransId="{22B60318-88E5-4742-BEAB-82117CF48FF0}" sibTransId="{CFE4836D-F229-496E-9A5D-9BBE4828D6B7}"/>
    <dgm:cxn modelId="{767EE8E3-C266-4E6A-BC10-69E695B8CE0D}" srcId="{8147E0D8-E988-4779-80CD-33E310D59B5F}" destId="{3A922B7B-E3AB-43D0-B202-DF0E57DEAD09}" srcOrd="0" destOrd="0" parTransId="{B66ED3A5-3E4D-4786-975A-BB16BA3AFAC5}" sibTransId="{471878A4-C204-44F7-BD39-F9471B6EA79B}"/>
    <dgm:cxn modelId="{05813E34-787F-400D-BF91-1652AA5DDA44}" type="presOf" srcId="{7A36D0ED-AF6F-4C08-AE5D-1D1A4788187A}" destId="{20FAB520-453C-4F23-8A70-A59D9939D171}" srcOrd="0" destOrd="0" presId="urn:microsoft.com/office/officeart/2005/8/layout/vList5"/>
    <dgm:cxn modelId="{83B4DFC1-174D-4046-B2AF-7A2F6B116F8A}" srcId="{3E1F6FA4-1BB7-4071-94EF-CEFED677608D}" destId="{7A36D0ED-AF6F-4C08-AE5D-1D1A4788187A}" srcOrd="2" destOrd="0" parTransId="{8D4018B4-1026-4D83-9993-E1A0EA6766EC}" sibTransId="{4C71BCCB-9CB2-4933-9423-1A041EF6C40C}"/>
    <dgm:cxn modelId="{D5572D33-B9FE-4041-9E76-92363580D3A2}" srcId="{7A36D0ED-AF6F-4C08-AE5D-1D1A4788187A}" destId="{6078BE1F-9186-4A33-80CE-F1DD3A27F571}" srcOrd="2" destOrd="0" parTransId="{0CF4DD41-B5E3-4DBD-AB2F-D952165E7AB0}" sibTransId="{915974FA-FBF9-458E-B549-0C4022C5A633}"/>
    <dgm:cxn modelId="{72F20F2A-5BA9-43E7-90A4-3681ECFBC2F8}" type="presOf" srcId="{3A922B7B-E3AB-43D0-B202-DF0E57DEAD09}" destId="{BED314B0-2456-4297-ABBB-34650C6779A0}" srcOrd="0" destOrd="0" presId="urn:microsoft.com/office/officeart/2005/8/layout/vList5"/>
    <dgm:cxn modelId="{7F955C1D-3C5D-41CF-8011-1D79FF367272}" type="presOf" srcId="{37B616A2-9133-4165-A92A-15EAD4EDEE8C}" destId="{7F941935-FCCB-4F1D-A8D2-E020C9A84D83}" srcOrd="0" destOrd="1" presId="urn:microsoft.com/office/officeart/2005/8/layout/vList5"/>
    <dgm:cxn modelId="{8E722662-46AF-4C29-A995-675A3FE1839D}" type="presOf" srcId="{6078BE1F-9186-4A33-80CE-F1DD3A27F571}" destId="{2A5F9E25-4B03-4C8B-A8FC-B7B46EFAD82E}" srcOrd="0" destOrd="2" presId="urn:microsoft.com/office/officeart/2005/8/layout/vList5"/>
    <dgm:cxn modelId="{08A72612-ADD9-42CC-9F95-9DBDE4C58558}" type="presOf" srcId="{8147E0D8-E988-4779-80CD-33E310D59B5F}" destId="{9190A3CD-9107-402B-BFF5-3E120212D3FB}" srcOrd="0" destOrd="0" presId="urn:microsoft.com/office/officeart/2005/8/layout/vList5"/>
    <dgm:cxn modelId="{49AFF467-5C9C-4787-B37B-8EF1219654AC}" srcId="{8147E0D8-E988-4779-80CD-33E310D59B5F}" destId="{34D09C4F-52E1-49A8-8FA0-72EB9EAC528C}" srcOrd="1" destOrd="0" parTransId="{020C297F-9212-43C6-AFA3-BF4669B9E051}" sibTransId="{A878AA18-8648-45CA-B790-D47C99D1205C}"/>
    <dgm:cxn modelId="{902733E4-DC4D-4FB9-94FF-E2FDC06CD20F}" type="presOf" srcId="{5AFA4967-C63B-4C8C-88EB-44D544558397}" destId="{18EE8081-E0DA-4BB9-B813-43AA325E409F}" srcOrd="0" destOrd="0" presId="urn:microsoft.com/office/officeart/2005/8/layout/vList5"/>
    <dgm:cxn modelId="{4163C881-6322-452C-A68B-4778A76426BD}" type="presOf" srcId="{C3334D27-3E85-4586-82BA-B5A250AF5B59}" destId="{2A5F9E25-4B03-4C8B-A8FC-B7B46EFAD82E}" srcOrd="0" destOrd="1" presId="urn:microsoft.com/office/officeart/2005/8/layout/vList5"/>
    <dgm:cxn modelId="{F2558B6B-43DB-4C94-9A71-9EE2E3DF4ABC}" type="presOf" srcId="{0D2BDDB8-BF0D-44A7-B0BE-C95C37732AB4}" destId="{7F941935-FCCB-4F1D-A8D2-E020C9A84D83}" srcOrd="0" destOrd="0" presId="urn:microsoft.com/office/officeart/2005/8/layout/vList5"/>
    <dgm:cxn modelId="{1A0E2080-AF1E-40CA-BB18-F81BF091C8DB}" srcId="{5AFA4967-C63B-4C8C-88EB-44D544558397}" destId="{37B616A2-9133-4165-A92A-15EAD4EDEE8C}" srcOrd="1" destOrd="0" parTransId="{156AD910-03F2-4EC0-BE28-9FA85B96425D}" sibTransId="{F71817E4-E154-44A8-A600-0E03BE819352}"/>
    <dgm:cxn modelId="{E5028466-9A78-4EF4-87D0-DDC747F3A779}" type="presParOf" srcId="{91035157-EB74-4B5E-8996-65D8E36EDE25}" destId="{F02E38DF-531D-4737-9597-523B916CABE3}" srcOrd="0" destOrd="0" presId="urn:microsoft.com/office/officeart/2005/8/layout/vList5"/>
    <dgm:cxn modelId="{62E57570-2263-4AA3-9C6D-9995C92974F1}" type="presParOf" srcId="{F02E38DF-531D-4737-9597-523B916CABE3}" destId="{9190A3CD-9107-402B-BFF5-3E120212D3FB}" srcOrd="0" destOrd="0" presId="urn:microsoft.com/office/officeart/2005/8/layout/vList5"/>
    <dgm:cxn modelId="{00901000-F910-4647-A0EC-A5FED97BF4B5}" type="presParOf" srcId="{F02E38DF-531D-4737-9597-523B916CABE3}" destId="{BED314B0-2456-4297-ABBB-34650C6779A0}" srcOrd="1" destOrd="0" presId="urn:microsoft.com/office/officeart/2005/8/layout/vList5"/>
    <dgm:cxn modelId="{A7268FBE-524C-4B69-9697-8EE58D915A71}" type="presParOf" srcId="{91035157-EB74-4B5E-8996-65D8E36EDE25}" destId="{16BECBFB-E456-4CD6-BAD1-F1B188205F5F}" srcOrd="1" destOrd="0" presId="urn:microsoft.com/office/officeart/2005/8/layout/vList5"/>
    <dgm:cxn modelId="{F102BF00-CF1B-4C55-9E50-831511546713}" type="presParOf" srcId="{91035157-EB74-4B5E-8996-65D8E36EDE25}" destId="{B52D5D35-A3D3-4C7F-8128-6DC29D5F2CEA}" srcOrd="2" destOrd="0" presId="urn:microsoft.com/office/officeart/2005/8/layout/vList5"/>
    <dgm:cxn modelId="{EBCCB5AC-00A4-4F57-B640-3344D2092A43}" type="presParOf" srcId="{B52D5D35-A3D3-4C7F-8128-6DC29D5F2CEA}" destId="{18EE8081-E0DA-4BB9-B813-43AA325E409F}" srcOrd="0" destOrd="0" presId="urn:microsoft.com/office/officeart/2005/8/layout/vList5"/>
    <dgm:cxn modelId="{25AA9B2D-896C-47C2-A907-82AA7FBC6A71}" type="presParOf" srcId="{B52D5D35-A3D3-4C7F-8128-6DC29D5F2CEA}" destId="{7F941935-FCCB-4F1D-A8D2-E020C9A84D83}" srcOrd="1" destOrd="0" presId="urn:microsoft.com/office/officeart/2005/8/layout/vList5"/>
    <dgm:cxn modelId="{28182869-0906-4C14-A8C8-35577F170BD4}" type="presParOf" srcId="{91035157-EB74-4B5E-8996-65D8E36EDE25}" destId="{9916FD20-85A2-4EAD-A812-F86993746130}" srcOrd="3" destOrd="0" presId="urn:microsoft.com/office/officeart/2005/8/layout/vList5"/>
    <dgm:cxn modelId="{A388470C-3A77-407E-BFD6-A085835FC2C3}" type="presParOf" srcId="{91035157-EB74-4B5E-8996-65D8E36EDE25}" destId="{88C40B3A-3ECF-4952-B2E3-52BCB2F5FDB8}" srcOrd="4" destOrd="0" presId="urn:microsoft.com/office/officeart/2005/8/layout/vList5"/>
    <dgm:cxn modelId="{8AC04F26-0CD8-495A-B94B-1DED2F00313B}" type="presParOf" srcId="{88C40B3A-3ECF-4952-B2E3-52BCB2F5FDB8}" destId="{20FAB520-453C-4F23-8A70-A59D9939D171}" srcOrd="0" destOrd="0" presId="urn:microsoft.com/office/officeart/2005/8/layout/vList5"/>
    <dgm:cxn modelId="{E8EFC719-2E2B-4A7A-87B3-505DA4DFC3CD}" type="presParOf" srcId="{88C40B3A-3ECF-4952-B2E3-52BCB2F5FDB8}" destId="{2A5F9E25-4B03-4C8B-A8FC-B7B46EFAD8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22-Feb-16 1:34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22-Feb-16 1:34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1DADF684-E55A-4400-B096-3A029DCCD2D1}" type="slidenum">
              <a:rPr lang="es-ES" smtClean="0">
                <a:solidFill>
                  <a:prstClr val="black"/>
                </a:solidFill>
              </a:rPr>
              <a:pPr/>
              <a:t>7</a:t>
            </a:fld>
            <a:endParaRPr lang="es-ES">
              <a:solidFill>
                <a:prstClr val="black"/>
              </a:solidFill>
            </a:endParaRPr>
          </a:p>
        </p:txBody>
      </p:sp>
    </p:spTree>
    <p:extLst>
      <p:ext uri="{BB962C8B-B14F-4D97-AF65-F5344CB8AC3E}">
        <p14:creationId xmlns:p14="http://schemas.microsoft.com/office/powerpoint/2010/main" val="1761318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532891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22-Feb-16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89092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0381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69167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33099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4095747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22-Feb-16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21197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22-Feb-16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11205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22-Feb-16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681981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True configuration management allows infrastructure</a:t>
            </a:r>
            <a:r>
              <a:rPr lang="en-US" baseline="0" dirty="0" smtClean="0"/>
              <a:t> configuration to be treated like source code where changes are tracked over time.</a:t>
            </a:r>
          </a:p>
          <a:p>
            <a:endParaRPr lang="en-US" baseline="0" dirty="0" smtClean="0"/>
          </a:p>
          <a:p>
            <a:r>
              <a:rPr lang="en-US" baseline="0" dirty="0" smtClean="0"/>
              <a:t>The configuration documents in DSC describe the “intent” or “this is what the server should look like.”</a:t>
            </a:r>
          </a:p>
          <a:p>
            <a:r>
              <a:rPr lang="en-US" baseline="0" dirty="0" smtClean="0"/>
              <a:t>Structural are the aspects that remain constant throughout environments.</a:t>
            </a:r>
          </a:p>
          <a:p>
            <a:r>
              <a:rPr lang="en-US" baseline="0" dirty="0" smtClean="0"/>
              <a:t>Environmental are the aspects that change depending on the environment.</a:t>
            </a:r>
          </a:p>
          <a:p>
            <a:endParaRPr lang="en-US" baseline="0" dirty="0" smtClean="0"/>
          </a:p>
          <a:p>
            <a:r>
              <a:rPr lang="en-US" baseline="0" dirty="0" smtClean="0"/>
              <a:t>Human readable configuration serves double-duty as documentation.</a:t>
            </a:r>
          </a:p>
          <a:p>
            <a:r>
              <a:rPr lang="en-US" baseline="0" dirty="0" smtClean="0"/>
              <a:t>It’s no longer necessary to have written instructions and screenshots when the configuration itself specifies the “desired state.”</a:t>
            </a:r>
          </a:p>
          <a:p>
            <a:endParaRPr lang="en-US" dirty="0"/>
          </a:p>
        </p:txBody>
      </p:sp>
      <p:sp>
        <p:nvSpPr>
          <p:cNvPr id="4" name="Slide Number Placeholder 3"/>
          <p:cNvSpPr>
            <a:spLocks noGrp="1"/>
          </p:cNvSpPr>
          <p:nvPr>
            <p:ph type="sldNum" sz="quarter" idx="10"/>
          </p:nvPr>
        </p:nvSpPr>
        <p:spPr/>
        <p:txBody>
          <a:bodyPr/>
          <a:lstStyle/>
          <a:p>
            <a:fld id="{114AA0A8-CD4D-42F6-9E6C-A862C77B6506}" type="slidenum">
              <a:rPr lang="en-US" smtClean="0"/>
              <a:t>41</a:t>
            </a:fld>
            <a:endParaRPr lang="en-US"/>
          </a:p>
        </p:txBody>
      </p:sp>
    </p:spTree>
    <p:extLst>
      <p:ext uri="{BB962C8B-B14F-4D97-AF65-F5344CB8AC3E}">
        <p14:creationId xmlns:p14="http://schemas.microsoft.com/office/powerpoint/2010/main" val="49182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22-Feb-16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08275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22-Feb-16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854481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22-Feb-16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074161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t>Based on what we learned from our own experiences and what we see happening in the industry,</a:t>
            </a:r>
            <a:r>
              <a:rPr lang="en-US" b="0" baseline="0" dirty="0" smtClean="0"/>
              <a:t> a</a:t>
            </a:r>
            <a:r>
              <a:rPr lang="en-US" b="0" dirty="0" smtClean="0"/>
              <a:t> converged DevOps lifecycle</a:t>
            </a:r>
            <a:r>
              <a:rPr lang="en-US" b="0" baseline="0" dirty="0" smtClean="0"/>
              <a:t> gives you the </a:t>
            </a:r>
            <a:r>
              <a:rPr lang="en-US" b="0" dirty="0" smtClean="0"/>
              <a:t>ability to execute on ideas quickly and iterate on feedback rapidly, with minimum</a:t>
            </a:r>
            <a:r>
              <a:rPr lang="en-US" b="0" baseline="0" dirty="0" smtClean="0"/>
              <a:t> friction while at the same time maintaining the highest level of quality</a:t>
            </a:r>
          </a:p>
          <a:p>
            <a:pPr marL="174708" indent="-174708">
              <a:buFont typeface="Arial" panose="020B0604020202020204" pitchFamily="34" charset="0"/>
              <a:buChar char="•"/>
            </a:pPr>
            <a:r>
              <a:rPr lang="en-US" b="0" dirty="0" smtClean="0">
                <a:latin typeface="Segoe UI" panose="020B0502040204020203" pitchFamily="34" charset="0"/>
                <a:cs typeface="Segoe UI" panose="020B0502040204020203" pitchFamily="34" charset="0"/>
              </a:rPr>
              <a:t>DevOps practices emphasize systems thinking, breaking down of silos, collaboration and flow of value</a:t>
            </a:r>
            <a:endParaRPr lang="en-US" b="0" baseline="0" dirty="0" smtClean="0"/>
          </a:p>
          <a:p>
            <a:pPr marL="174708" indent="-174708">
              <a:buFont typeface="Arial" panose="020B0604020202020204" pitchFamily="34" charset="0"/>
              <a:buChar char="•"/>
            </a:pPr>
            <a:r>
              <a:rPr lang="en-US" b="0" baseline="0" dirty="0" smtClean="0"/>
              <a:t>This is </a:t>
            </a:r>
            <a:r>
              <a:rPr lang="en-US" b="0" u="none" baseline="0" dirty="0" smtClean="0"/>
              <a:t>not so much about tools</a:t>
            </a:r>
            <a:r>
              <a:rPr lang="en-US" b="0" baseline="0" dirty="0" smtClean="0"/>
              <a:t>, it is about people first, process second. Tools facilitate the necessary process and cultural changes</a:t>
            </a:r>
          </a:p>
        </p:txBody>
      </p:sp>
      <p:sp>
        <p:nvSpPr>
          <p:cNvPr id="4" name="Header Placeholder 3"/>
          <p:cNvSpPr>
            <a:spLocks noGrp="1"/>
          </p:cNvSpPr>
          <p:nvPr>
            <p:ph type="hdr" sz="quarter" idx="10"/>
          </p:nvPr>
        </p:nvSpPr>
        <p:spPr/>
        <p:txBody>
          <a:bodyPr/>
          <a:lstStyle/>
          <a:p>
            <a:pPr defTabSz="932688">
              <a:defRPr/>
            </a:pPr>
            <a:r>
              <a:rPr lang="en-US" smtClean="0">
                <a:solidFill>
                  <a:prstClr val="black"/>
                </a:solidFill>
              </a:rPr>
              <a:t>Visual Studio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688">
              <a:defRPr/>
            </a:pPr>
            <a:fld id="{38EEC551-8CDA-4EB6-89BB-2A86C9F091C8}" type="datetime8">
              <a:rPr lang="en-US" smtClean="0">
                <a:solidFill>
                  <a:prstClr val="black"/>
                </a:solidFill>
              </a:rPr>
              <a:pPr defTabSz="932688">
                <a:defRPr/>
              </a:pPr>
              <a:t>22-Feb-16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688">
              <a:defRPr/>
            </a:pPr>
            <a:fld id="{B4008EB6-D09E-4580-8CD6-DDB14511944F}" type="slidenum">
              <a:rPr lang="en-US" smtClean="0">
                <a:solidFill>
                  <a:prstClr val="black"/>
                </a:solidFill>
              </a:rPr>
              <a:pPr defTabSz="932688">
                <a:defRPr/>
              </a:pPr>
              <a:t>47</a:t>
            </a:fld>
            <a:endParaRPr lang="en-US" dirty="0">
              <a:solidFill>
                <a:prstClr val="black"/>
              </a:solidFill>
            </a:endParaRPr>
          </a:p>
        </p:txBody>
      </p:sp>
    </p:spTree>
    <p:extLst>
      <p:ext uri="{BB962C8B-B14F-4D97-AF65-F5344CB8AC3E}">
        <p14:creationId xmlns:p14="http://schemas.microsoft.com/office/powerpoint/2010/main" val="264954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GB" dirty="0" smtClean="0"/>
              <a:t>Course or module title</a:t>
            </a:r>
            <a:endParaRPr lang="en-GB" dirty="0"/>
          </a:p>
        </p:txBody>
      </p:sp>
      <p:sp>
        <p:nvSpPr>
          <p:cNvPr id="5" name="Date Placeholder 4"/>
          <p:cNvSpPr>
            <a:spLocks noGrp="1"/>
          </p:cNvSpPr>
          <p:nvPr>
            <p:ph type="dt" idx="11"/>
          </p:nvPr>
        </p:nvSpPr>
        <p:spPr/>
        <p:txBody>
          <a:bodyPr/>
          <a:lstStyle/>
          <a:p>
            <a:r>
              <a:rPr lang="en-US" smtClean="0"/>
              <a:t>Date or rev #</a:t>
            </a:r>
            <a:endParaRPr lang="en-GB" dirty="0"/>
          </a:p>
        </p:txBody>
      </p:sp>
      <p:sp>
        <p:nvSpPr>
          <p:cNvPr id="6" name="Footer Placeholder 5"/>
          <p:cNvSpPr>
            <a:spLocks noGrp="1"/>
          </p:cNvSpPr>
          <p:nvPr>
            <p:ph type="ftr" sz="quarter" idx="12"/>
          </p:nvPr>
        </p:nvSpPr>
        <p:spPr/>
        <p:txBody>
          <a:bodyPr/>
          <a:lstStyle/>
          <a:p>
            <a:r>
              <a:rPr lang="en-US" smtClean="0"/>
              <a:t>HP Confidential – For training purposes only</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12</a:t>
            </a:fld>
            <a:endParaRPr lang="en-GB" dirty="0"/>
          </a:p>
        </p:txBody>
      </p:sp>
    </p:spTree>
    <p:extLst>
      <p:ext uri="{BB962C8B-B14F-4D97-AF65-F5344CB8AC3E}">
        <p14:creationId xmlns:p14="http://schemas.microsoft.com/office/powerpoint/2010/main" val="114800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566738"/>
            <a:ext cx="6096000" cy="3429000"/>
          </a:xfrm>
        </p:spPr>
      </p:sp>
      <p:sp>
        <p:nvSpPr>
          <p:cNvPr id="3" name="Notes Placeholder 2"/>
          <p:cNvSpPr>
            <a:spLocks noGrp="1"/>
          </p:cNvSpPr>
          <p:nvPr>
            <p:ph type="body" idx="1"/>
          </p:nvPr>
        </p:nvSpPr>
        <p:spPr/>
        <p:txBody>
          <a:bodyPr>
            <a:normAutofit/>
          </a:bodyPr>
          <a:lstStyle/>
          <a:p>
            <a:r>
              <a:rPr lang="en-US" dirty="0" smtClean="0"/>
              <a:t>Infrastructure as code is not simply writing scripts, but involves using tested and proven software development practices that are already being used in application development.`</a:t>
            </a:r>
          </a:p>
          <a:p>
            <a:endParaRPr lang="en-US" dirty="0" smtClean="0"/>
          </a:p>
          <a:p>
            <a:r>
              <a:rPr lang="en-US" dirty="0" smtClean="0"/>
              <a:t>Not infrastructure automation, which just involves replicating steps multiple times and reproducing them on several servers.</a:t>
            </a:r>
          </a:p>
          <a:p>
            <a:endParaRPr lang="en-IE" dirty="0" smtClean="0"/>
          </a:p>
          <a:p>
            <a:r>
              <a:rPr lang="en-US" dirty="0" smtClean="0"/>
              <a:t>Infrastructure as Code doesn’t only apply to cloud and virtualized infrastructures, it can also be used with “bare metal” infrastructure.</a:t>
            </a:r>
            <a:endParaRPr lang="en-US" dirty="0"/>
          </a:p>
        </p:txBody>
      </p:sp>
      <p:sp>
        <p:nvSpPr>
          <p:cNvPr id="4" name="Header Placeholder 3"/>
          <p:cNvSpPr>
            <a:spLocks noGrp="1"/>
          </p:cNvSpPr>
          <p:nvPr>
            <p:ph type="hdr" sz="quarter" idx="10"/>
          </p:nvPr>
        </p:nvSpPr>
        <p:spPr/>
        <p:txBody>
          <a:bodyPr/>
          <a:lstStyle/>
          <a:p>
            <a:r>
              <a:rPr lang="en-GB" dirty="0" smtClean="0"/>
              <a:t>Course or module title</a:t>
            </a:r>
            <a:endParaRPr lang="en-GB" dirty="0"/>
          </a:p>
        </p:txBody>
      </p:sp>
      <p:sp>
        <p:nvSpPr>
          <p:cNvPr id="5" name="Date Placeholder 4"/>
          <p:cNvSpPr>
            <a:spLocks noGrp="1"/>
          </p:cNvSpPr>
          <p:nvPr>
            <p:ph type="dt" idx="11"/>
          </p:nvPr>
        </p:nvSpPr>
        <p:spPr/>
        <p:txBody>
          <a:bodyPr/>
          <a:lstStyle/>
          <a:p>
            <a:r>
              <a:rPr lang="en-US" smtClean="0"/>
              <a:t>Date or rev #</a:t>
            </a:r>
            <a:endParaRPr lang="en-GB" dirty="0"/>
          </a:p>
        </p:txBody>
      </p:sp>
      <p:sp>
        <p:nvSpPr>
          <p:cNvPr id="6" name="Footer Placeholder 5"/>
          <p:cNvSpPr>
            <a:spLocks noGrp="1"/>
          </p:cNvSpPr>
          <p:nvPr>
            <p:ph type="ftr" sz="quarter" idx="12"/>
          </p:nvPr>
        </p:nvSpPr>
        <p:spPr/>
        <p:txBody>
          <a:bodyPr/>
          <a:lstStyle/>
          <a:p>
            <a:r>
              <a:rPr lang="en-US" smtClean="0"/>
              <a:t>HP Confidential – For training purposes only</a:t>
            </a:r>
            <a:endParaRPr lang="en-GB" dirty="0"/>
          </a:p>
        </p:txBody>
      </p:sp>
      <p:sp>
        <p:nvSpPr>
          <p:cNvPr id="7" name="Slide Number Placeholder 6"/>
          <p:cNvSpPr>
            <a:spLocks noGrp="1"/>
          </p:cNvSpPr>
          <p:nvPr>
            <p:ph type="sldNum" sz="quarter" idx="13"/>
          </p:nvPr>
        </p:nvSpPr>
        <p:spPr/>
        <p:txBody>
          <a:bodyPr/>
          <a:lstStyle/>
          <a:p>
            <a:fld id="{22A853E8-D85F-5D49-95D2-E1D96ABFE2B9}" type="slidenum">
              <a:rPr lang="en-GB" smtClean="0"/>
              <a:pPr/>
              <a:t>13</a:t>
            </a:fld>
            <a:endParaRPr lang="en-GB" dirty="0"/>
          </a:p>
        </p:txBody>
      </p:sp>
    </p:spTree>
    <p:extLst>
      <p:ext uri="{BB962C8B-B14F-4D97-AF65-F5344CB8AC3E}">
        <p14:creationId xmlns:p14="http://schemas.microsoft.com/office/powerpoint/2010/main" val="621268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14400">
              <a:defRPr/>
            </a:pPr>
            <a:fld id="{E74353ED-ACB2-44BF-A903-985B0AF962B7}" type="datetime1">
              <a:rPr lang="en-US" smtClean="0">
                <a:solidFill>
                  <a:prstClr val="black"/>
                </a:solidFill>
                <a:latin typeface="Calibri" panose="020F0502020204030204"/>
              </a:rPr>
              <a:pPr defTabSz="914400">
                <a:defRPr/>
              </a:pPr>
              <a:t>22-Feb-16</a:t>
            </a:fld>
            <a:endParaRPr lang="en-US" dirty="0">
              <a:solidFill>
                <a:prstClr val="black"/>
              </a:solidFill>
              <a:latin typeface="Calibri" panose="020F0502020204030204"/>
            </a:endParaRPr>
          </a:p>
        </p:txBody>
      </p:sp>
      <p:sp>
        <p:nvSpPr>
          <p:cNvPr id="6" name="Slide Number Placeholder 5"/>
          <p:cNvSpPr>
            <a:spLocks noGrp="1"/>
          </p:cNvSpPr>
          <p:nvPr>
            <p:ph type="sldNum" sz="quarter" idx="12"/>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14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35122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a:p>
        </p:txBody>
      </p:sp>
    </p:spTree>
    <p:extLst>
      <p:ext uri="{BB962C8B-B14F-4D97-AF65-F5344CB8AC3E}">
        <p14:creationId xmlns:p14="http://schemas.microsoft.com/office/powerpoint/2010/main" val="3139143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20</a:t>
            </a:fld>
            <a:endParaRPr lang="en-US"/>
          </a:p>
        </p:txBody>
      </p:sp>
    </p:spTree>
    <p:extLst>
      <p:ext uri="{BB962C8B-B14F-4D97-AF65-F5344CB8AC3E}">
        <p14:creationId xmlns:p14="http://schemas.microsoft.com/office/powerpoint/2010/main" val="371413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a:p>
        </p:txBody>
      </p:sp>
    </p:spTree>
    <p:extLst>
      <p:ext uri="{BB962C8B-B14F-4D97-AF65-F5344CB8AC3E}">
        <p14:creationId xmlns:p14="http://schemas.microsoft.com/office/powerpoint/2010/main" val="40190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22-Feb-16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49169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customXml" Target="../../customXml/item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4" name="Rectangle 13"/>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335152"/>
            <a:ext cx="12434887" cy="212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19" rIns="91440" bIns="4571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914377" rtl="0" eaLnBrk="0" fontAlgn="base" latinLnBrk="0" hangingPunct="0">
              <a:lnSpc>
                <a:spcPct val="100000"/>
              </a:lnSpc>
              <a:spcBef>
                <a:spcPct val="0"/>
              </a:spcBef>
              <a:spcAft>
                <a:spcPct val="0"/>
              </a:spcAft>
              <a:buClrTx/>
              <a:buSzTx/>
              <a:buFontTx/>
              <a:buNone/>
              <a:tabLst/>
            </a:pPr>
            <a:r>
              <a:rPr kumimoji="0" lang="es-ES" altLang="es-ES" sz="6600"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chemeClr val="bg1"/>
                </a:solidFill>
              </a:defRPr>
            </a:lvl1pPr>
            <a:lvl2pPr marL="342826" indent="0">
              <a:buNone/>
              <a:defRPr>
                <a:solidFill>
                  <a:schemeClr val="bg1"/>
                </a:solidFill>
              </a:defRPr>
            </a:lvl2pPr>
            <a:lvl3pPr marL="571376" indent="0">
              <a:buNone/>
              <a:defRPr>
                <a:solidFill>
                  <a:schemeClr val="bg1"/>
                </a:solidFill>
              </a:defRPr>
            </a:lvl3pPr>
            <a:lvl4pPr marL="799927" indent="0">
              <a:buNone/>
              <a:defRPr>
                <a:solidFill>
                  <a:schemeClr val="bg1"/>
                </a:solidFill>
              </a:defRPr>
            </a:lvl4pPr>
            <a:lvl5pPr marL="1028477"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364825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7" y="1212859"/>
            <a:ext cx="11885683" cy="2092881"/>
          </a:xfrm>
        </p:spPr>
        <p:txBody>
          <a:bodyPr>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727060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19" rtl="0" eaLnBrk="1" latinLnBrk="0" hangingPunct="1">
              <a:lnSpc>
                <a:spcPct val="90000"/>
              </a:lnSpc>
              <a:spcBef>
                <a:spcPct val="0"/>
              </a:spcBef>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6972"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676954" y="1363662"/>
            <a:ext cx="5485698" cy="1969642"/>
          </a:xfrm>
        </p:spPr>
        <p:txBody>
          <a:bodyPr wrap="square">
            <a:spAutoFit/>
          </a:bodyPr>
          <a:lstStyle>
            <a:lvl1pPr marL="0" indent="0">
              <a:spcBef>
                <a:spcPts val="1224"/>
              </a:spcBef>
              <a:buClr>
                <a:schemeClr val="tx1"/>
              </a:buClr>
              <a:buFont typeface="Wingdings" pitchFamily="2" charset="2"/>
              <a:buNone/>
              <a:defRPr sz="3599">
                <a:solidFill>
                  <a:srgbClr val="67217A"/>
                </a:solidFill>
              </a:defRPr>
            </a:lvl1pPr>
            <a:lvl2pPr marL="0" indent="0">
              <a:buNone/>
              <a:defRPr sz="2000"/>
            </a:lvl2pPr>
            <a:lvl3pPr marL="231725" indent="0">
              <a:buNone/>
              <a:tabLst/>
              <a:defRPr sz="2000"/>
            </a:lvl3pPr>
            <a:lvl4pPr marL="460275" indent="0">
              <a:buNone/>
              <a:defRPr/>
            </a:lvl4pPr>
            <a:lvl5pPr marL="68565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8344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5"/>
            <a:ext cx="11885683"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85" indent="-24129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27" indent="-34289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44" rtl="0" eaLnBrk="1" latinLnBrk="0" hangingPunct="1">
              <a:spcBef>
                <a:spcPct val="20000"/>
              </a:spcBef>
              <a:spcAft>
                <a:spcPts val="816"/>
              </a:spcAft>
              <a:buFont typeface="Arial" pitchFamily="34" charset="0"/>
              <a:buNone/>
            </a:pPr>
            <a:r>
              <a:rPr lang="en-US" dirty="0"/>
              <a:t>First level</a:t>
            </a:r>
          </a:p>
          <a:p>
            <a:pPr marL="0" lvl="1" indent="0" algn="l" defTabSz="914144" rtl="0" eaLnBrk="1" latinLnBrk="0" hangingPunct="1">
              <a:spcBef>
                <a:spcPct val="20000"/>
              </a:spcBef>
              <a:spcAft>
                <a:spcPts val="816"/>
              </a:spcAft>
              <a:buFont typeface="Arial" pitchFamily="34" charset="0"/>
              <a:buNone/>
            </a:pPr>
            <a:r>
              <a:rPr lang="en-US" dirty="0"/>
              <a:t>Second level</a:t>
            </a:r>
          </a:p>
          <a:p>
            <a:pPr marL="0" lvl="2" indent="0" algn="l" defTabSz="914144" rtl="0" eaLnBrk="1" latinLnBrk="0" hangingPunct="1">
              <a:spcBef>
                <a:spcPct val="20000"/>
              </a:spcBef>
              <a:spcAft>
                <a:spcPts val="816"/>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793682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Q&amp;A</a:t>
            </a:r>
            <a:endParaRPr lang="es-ES" sz="5400" dirty="0"/>
          </a:p>
        </p:txBody>
      </p:sp>
      <p:sp>
        <p:nvSpPr>
          <p:cNvPr id="7" name="Rectangle 6"/>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9311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1"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74670" y="2998438"/>
            <a:ext cx="7009440" cy="98338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800" dirty="0"/>
              <a:t>No olvides realizar la encuesta</a:t>
            </a:r>
          </a:p>
        </p:txBody>
      </p:sp>
      <p:sp>
        <p:nvSpPr>
          <p:cNvPr id="4" name="Picture Placeholder 3"/>
          <p:cNvSpPr>
            <a:spLocks noGrp="1"/>
          </p:cNvSpPr>
          <p:nvPr>
            <p:ph type="pic" sz="quarter" idx="14" hasCustomPrompt="1"/>
          </p:nvPr>
        </p:nvSpPr>
        <p:spPr>
          <a:xfrm>
            <a:off x="8046014" y="1236304"/>
            <a:ext cx="3523801" cy="3520440"/>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74669" y="2142849"/>
            <a:ext cx="7009440" cy="885751"/>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400" dirty="0"/>
              <a:t>¡Gracias!</a:t>
            </a:r>
            <a:endParaRPr lang="es-ES" sz="5400" dirty="0"/>
          </a:p>
        </p:txBody>
      </p:sp>
      <p:sp>
        <p:nvSpPr>
          <p:cNvPr id="9" name="Rectangle 8"/>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2676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13" y="1668463"/>
            <a:ext cx="2742850" cy="5029200"/>
          </a:xfrm>
        </p:spPr>
        <p:txBody>
          <a:bodyPr>
            <a:noAutofit/>
          </a:bodyPr>
          <a:lstStyle>
            <a:lvl1pPr marL="342891" indent="-34289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4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462" y="6540102"/>
            <a:ext cx="4196775" cy="233151"/>
          </a:xfrm>
          <a:prstGeom prst="rect">
            <a:avLst/>
          </a:prstGeom>
        </p:spPr>
        <p:txBody>
          <a:bodyPr/>
          <a:lstStyle/>
          <a:p>
            <a:pPr defTabSz="932597"/>
            <a:fld id="{F193E2C8-6AE8-4603-ACDA-C71B79FCB692}" type="datetimeFigureOut">
              <a:rPr lang="es-ES" smtClean="0">
                <a:solidFill>
                  <a:srgbClr val="000000"/>
                </a:solidFill>
              </a:rPr>
              <a:pPr defTabSz="932597"/>
              <a:t>22/02/2016</a:t>
            </a:fld>
            <a:endParaRPr lang="es-ES">
              <a:solidFill>
                <a:srgbClr val="000000"/>
              </a:solidFill>
            </a:endParaRPr>
          </a:p>
        </p:txBody>
      </p:sp>
      <p:sp>
        <p:nvSpPr>
          <p:cNvPr id="3" name="Footer Placeholder 2"/>
          <p:cNvSpPr>
            <a:spLocks noGrp="1"/>
          </p:cNvSpPr>
          <p:nvPr>
            <p:ph type="ftr" sz="quarter" idx="11"/>
          </p:nvPr>
        </p:nvSpPr>
        <p:spPr>
          <a:xfrm>
            <a:off x="699463" y="6685184"/>
            <a:ext cx="5129391" cy="233151"/>
          </a:xfrm>
          <a:prstGeom prst="rect">
            <a:avLst/>
          </a:prstGeom>
        </p:spPr>
        <p:txBody>
          <a:bodyPr/>
          <a:lstStyle/>
          <a:p>
            <a:pPr defTabSz="932597"/>
            <a:endParaRPr lang="es-ES">
              <a:solidFill>
                <a:srgbClr val="000000"/>
              </a:solidFill>
            </a:endParaRPr>
          </a:p>
        </p:txBody>
      </p:sp>
      <p:sp>
        <p:nvSpPr>
          <p:cNvPr id="4" name="Slide Number Placeholder 3"/>
          <p:cNvSpPr>
            <a:spLocks noGrp="1"/>
          </p:cNvSpPr>
          <p:nvPr>
            <p:ph type="sldNum" sz="quarter" idx="12"/>
          </p:nvPr>
        </p:nvSpPr>
        <p:spPr>
          <a:xfrm>
            <a:off x="8938520" y="5993397"/>
            <a:ext cx="2984373" cy="1424850"/>
          </a:xfrm>
          <a:prstGeom prst="rect">
            <a:avLst/>
          </a:prstGeom>
        </p:spPr>
        <p:txBody>
          <a:bodyPr/>
          <a:lstStyle/>
          <a:p>
            <a:pPr defTabSz="932597"/>
            <a:fld id="{70209FB4-A53A-46A0-ABD9-541FFCE474B2}" type="slidenum">
              <a:rPr lang="es-ES" smtClean="0">
                <a:solidFill>
                  <a:srgbClr val="000000"/>
                </a:solidFill>
              </a:rPr>
              <a:pPr defTabSz="932597"/>
              <a:t>‹#›</a:t>
            </a:fld>
            <a:endParaRPr lang="es-ES">
              <a:solidFill>
                <a:srgbClr val="000000"/>
              </a:solidFill>
            </a:endParaRPr>
          </a:p>
        </p:txBody>
      </p:sp>
    </p:spTree>
    <p:extLst>
      <p:ext uri="{BB962C8B-B14F-4D97-AF65-F5344CB8AC3E}">
        <p14:creationId xmlns:p14="http://schemas.microsoft.com/office/powerpoint/2010/main" val="127707192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ierr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1461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7" y="2125664"/>
            <a:ext cx="8218764"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592940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71" y="3981818"/>
            <a:ext cx="7009440" cy="1191844"/>
          </a:xfrm>
          <a:noFill/>
        </p:spPr>
        <p:txBody>
          <a:bodyPr lIns="146304" tIns="109728" rIns="146304" bIns="109728" anchor="b">
            <a:noAutofit/>
          </a:bodyPr>
          <a:lstStyle>
            <a:lvl1pPr marL="0" indent="0">
              <a:spcBef>
                <a:spcPts val="0"/>
              </a:spcBef>
              <a:buNone/>
              <a:defRPr sz="2400"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74671" y="2117165"/>
            <a:ext cx="7009440" cy="1837298"/>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5825335"/>
            <a:ext cx="2647213" cy="1186652"/>
          </a:xfrm>
          <a:prstGeom prst="rect">
            <a:avLst/>
          </a:prstGeom>
        </p:spPr>
      </p:pic>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207918" y="677862"/>
            <a:ext cx="4650126" cy="5276626"/>
          </a:xfrm>
          <a:prstGeom prst="rect">
            <a:avLst/>
          </a:prstGeom>
        </p:spPr>
      </p:pic>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05" y="1212849"/>
            <a:ext cx="54856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4587" y="1212849"/>
            <a:ext cx="54856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02149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378445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4899" y="372395"/>
            <a:ext cx="10725091"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54899" y="1861968"/>
            <a:ext cx="10725091" cy="20926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4899" y="6482890"/>
            <a:ext cx="2797850" cy="372394"/>
          </a:xfrm>
          <a:prstGeom prst="rect">
            <a:avLst/>
          </a:prstGeom>
        </p:spPr>
        <p:txBody>
          <a:bodyPr/>
          <a:lstStyle/>
          <a:p>
            <a:pPr defTabSz="932098"/>
            <a:fld id="{6462A47D-C1F7-4E0F-951E-B5B619DD10FA}" type="datetimeFigureOut">
              <a:rPr lang="en-US" sz="1767" smtClean="0">
                <a:solidFill>
                  <a:srgbClr val="616161"/>
                </a:solidFill>
              </a:rPr>
              <a:pPr defTabSz="932098"/>
              <a:t>22-Feb-16</a:t>
            </a:fld>
            <a:endParaRPr lang="en-US" sz="1767">
              <a:solidFill>
                <a:srgbClr val="616161"/>
              </a:solidFill>
            </a:endParaRPr>
          </a:p>
        </p:txBody>
      </p:sp>
      <p:sp>
        <p:nvSpPr>
          <p:cNvPr id="5" name="Footer Placeholder 4"/>
          <p:cNvSpPr>
            <a:spLocks noGrp="1"/>
          </p:cNvSpPr>
          <p:nvPr>
            <p:ph type="ftr" sz="quarter" idx="11"/>
          </p:nvPr>
        </p:nvSpPr>
        <p:spPr>
          <a:xfrm>
            <a:off x="4119057" y="6482890"/>
            <a:ext cx="4196775" cy="372394"/>
          </a:xfrm>
          <a:prstGeom prst="rect">
            <a:avLst/>
          </a:prstGeom>
        </p:spPr>
        <p:txBody>
          <a:bodyPr/>
          <a:lstStyle/>
          <a:p>
            <a:pPr defTabSz="932098"/>
            <a:endParaRPr lang="en-US" sz="1767">
              <a:solidFill>
                <a:srgbClr val="616161"/>
              </a:solidFill>
            </a:endParaRPr>
          </a:p>
        </p:txBody>
      </p:sp>
      <p:sp>
        <p:nvSpPr>
          <p:cNvPr id="6" name="Slide Number Placeholder 5"/>
          <p:cNvSpPr>
            <a:spLocks noGrp="1"/>
          </p:cNvSpPr>
          <p:nvPr>
            <p:ph type="sldNum" sz="quarter" idx="12"/>
          </p:nvPr>
        </p:nvSpPr>
        <p:spPr>
          <a:xfrm>
            <a:off x="8782140" y="6482890"/>
            <a:ext cx="2797850" cy="372394"/>
          </a:xfrm>
          <a:prstGeom prst="rect">
            <a:avLst/>
          </a:prstGeom>
        </p:spPr>
        <p:txBody>
          <a:bodyPr/>
          <a:lstStyle/>
          <a:p>
            <a:pPr defTabSz="932098"/>
            <a:fld id="{EC57C270-3FD0-4550-A13B-29DEAD96FFE4}" type="slidenum">
              <a:rPr lang="en-US" sz="1767" smtClean="0">
                <a:solidFill>
                  <a:srgbClr val="616161"/>
                </a:solidFill>
              </a:rPr>
              <a:pPr defTabSz="932098"/>
              <a:t>‹#›</a:t>
            </a:fld>
            <a:endParaRPr lang="en-US" sz="1767">
              <a:solidFill>
                <a:srgbClr val="616161"/>
              </a:solidFill>
            </a:endParaRPr>
          </a:p>
        </p:txBody>
      </p:sp>
    </p:spTree>
    <p:extLst>
      <p:ext uri="{BB962C8B-B14F-4D97-AF65-F5344CB8AC3E}">
        <p14:creationId xmlns:p14="http://schemas.microsoft.com/office/powerpoint/2010/main" val="133135897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66169" y="1212850"/>
            <a:ext cx="11702552" cy="2024987"/>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9" indent="0">
              <a:buNone/>
              <a:defRPr/>
            </a:lvl3pPr>
            <a:lvl4pPr marL="342858" indent="0">
              <a:buNone/>
              <a:defRPr/>
            </a:lvl4pPr>
            <a:lvl5pPr marL="51428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8501782" y="6305574"/>
            <a:ext cx="3032389" cy="634480"/>
          </a:xfrm>
          <a:prstGeom prst="rect">
            <a:avLst/>
          </a:prstGeom>
          <a:noFill/>
        </p:spPr>
        <p:txBody>
          <a:bodyPr wrap="none" lIns="182880" tIns="146304" rIns="182880" bIns="146304" rtlCol="0">
            <a:spAutoFit/>
          </a:bodyPr>
          <a:lstStyle/>
          <a:p>
            <a:pPr defTabSz="932754">
              <a:lnSpc>
                <a:spcPct val="90000"/>
              </a:lnSpc>
              <a:spcAft>
                <a:spcPts val="600"/>
              </a:spcAft>
            </a:pPr>
            <a:r>
              <a:rPr lang="en-US" sz="2400" dirty="0" smtClean="0">
                <a:gradFill>
                  <a:gsLst>
                    <a:gs pos="2917">
                      <a:srgbClr val="505050"/>
                    </a:gs>
                    <a:gs pos="30000">
                      <a:srgbClr val="505050"/>
                    </a:gs>
                  </a:gsLst>
                  <a:lin ang="5400000" scaled="0"/>
                </a:gradFill>
              </a:rPr>
              <a:t>#dotNETSpain2015</a:t>
            </a:r>
            <a:endParaRPr lang="es-ES" sz="2400" dirty="0" err="1" smtClean="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9347546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9" y="1212850"/>
            <a:ext cx="11702552"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9" indent="0">
              <a:buNone/>
              <a:defRPr/>
            </a:lvl3pPr>
            <a:lvl4pPr marL="342858" indent="0">
              <a:buNone/>
              <a:defRPr/>
            </a:lvl4pPr>
            <a:lvl5pPr marL="51428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8501782" y="6305574"/>
            <a:ext cx="3032389" cy="634480"/>
          </a:xfrm>
          <a:prstGeom prst="rect">
            <a:avLst/>
          </a:prstGeom>
          <a:noFill/>
        </p:spPr>
        <p:txBody>
          <a:bodyPr wrap="none" lIns="182880" tIns="146304" rIns="182880" bIns="146304" rtlCol="0">
            <a:spAutoFit/>
          </a:bodyPr>
          <a:lstStyle/>
          <a:p>
            <a:pPr defTabSz="932754">
              <a:lnSpc>
                <a:spcPct val="90000"/>
              </a:lnSpc>
              <a:spcAft>
                <a:spcPts val="600"/>
              </a:spcAft>
            </a:pPr>
            <a:r>
              <a:rPr lang="en-US" sz="2400" dirty="0" smtClean="0">
                <a:gradFill>
                  <a:gsLst>
                    <a:gs pos="2917">
                      <a:srgbClr val="505050"/>
                    </a:gs>
                    <a:gs pos="30000">
                      <a:srgbClr val="505050"/>
                    </a:gs>
                  </a:gsLst>
                  <a:lin ang="5400000" scaled="0"/>
                </a:gradFill>
              </a:rPr>
              <a:t>#dotNETSpain2015</a:t>
            </a:r>
            <a:endParaRPr lang="es-ES" sz="2400" dirty="0" err="1" smtClean="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7049503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6169" y="3954458"/>
            <a:ext cx="8534037"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66168" y="2117165"/>
            <a:ext cx="9753185" cy="1837298"/>
          </a:xfrm>
          <a:noFill/>
        </p:spPr>
        <p:txBody>
          <a:bodyPr lIns="146304" tIns="91440" rIns="146304" bIns="91440" anchor="t" anchorCtr="0"/>
          <a:lstStyle>
            <a:lvl1pPr>
              <a:defRPr sz="4800" spc="-75"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09576" y="6240429"/>
            <a:ext cx="1707377" cy="274320"/>
          </a:xfrm>
          <a:prstGeom prst="rect">
            <a:avLst/>
          </a:prstGeom>
        </p:spPr>
      </p:pic>
    </p:spTree>
    <p:extLst>
      <p:ext uri="{BB962C8B-B14F-4D97-AF65-F5344CB8AC3E}">
        <p14:creationId xmlns:p14="http://schemas.microsoft.com/office/powerpoint/2010/main" val="973052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776132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424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0574" y="6476442"/>
            <a:ext cx="2154315" cy="448091"/>
          </a:xfrm>
          <a:prstGeom prst="rect">
            <a:avLst/>
          </a:prstGeom>
        </p:spPr>
      </p:pic>
    </p:spTree>
    <p:extLst>
      <p:ext uri="{BB962C8B-B14F-4D97-AF65-F5344CB8AC3E}">
        <p14:creationId xmlns:p14="http://schemas.microsoft.com/office/powerpoint/2010/main" val="408202302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0574" y="6476442"/>
            <a:ext cx="2154315" cy="448091"/>
          </a:xfrm>
          <a:prstGeom prst="rect">
            <a:avLst/>
          </a:prstGeom>
        </p:spPr>
      </p:pic>
    </p:spTree>
    <p:extLst>
      <p:ext uri="{BB962C8B-B14F-4D97-AF65-F5344CB8AC3E}">
        <p14:creationId xmlns:p14="http://schemas.microsoft.com/office/powerpoint/2010/main" val="125215978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2330" y="409845"/>
            <a:ext cx="4163977" cy="1531886"/>
          </a:xfrm>
          <a:prstGeom prst="rect">
            <a:avLst/>
          </a:prstGeom>
        </p:spPr>
      </p:pic>
      <p:graphicFrame>
        <p:nvGraphicFramePr>
          <p:cNvPr id="3" name="Table 2"/>
          <p:cNvGraphicFramePr>
            <a:graphicFrameLocks noGrp="1"/>
          </p:cNvGraphicFramePr>
          <p:nvPr userDrawn="1">
            <p:extLst>
              <p:ext uri="{D42A27DB-BD31-4B8C-83A1-F6EECF244321}">
                <p14:modId xmlns:p14="http://schemas.microsoft.com/office/powerpoint/2010/main" val="2998939879"/>
              </p:ext>
            </p:extLst>
          </p:nvPr>
        </p:nvGraphicFramePr>
        <p:xfrm>
          <a:off x="718618" y="1668462"/>
          <a:ext cx="10971400" cy="5120640"/>
        </p:xfrm>
        <a:graphic>
          <a:graphicData uri="http://schemas.openxmlformats.org/drawingml/2006/table">
            <a:tbl>
              <a:tblPr>
                <a:tableStyleId>{5C22544A-7EE6-4342-B048-85BDC9FD1C3A}</a:tableStyleId>
              </a:tblPr>
              <a:tblGrid>
                <a:gridCol w="1371425">
                  <a:extLst>
                    <a:ext uri="{9D8B030D-6E8A-4147-A177-3AD203B41FA5}">
                      <a16:colId xmlns:a16="http://schemas.microsoft.com/office/drawing/2014/main" xmlns="" val="714248959"/>
                    </a:ext>
                  </a:extLst>
                </a:gridCol>
                <a:gridCol w="1371425">
                  <a:extLst>
                    <a:ext uri="{9D8B030D-6E8A-4147-A177-3AD203B41FA5}">
                      <a16:colId xmlns:a16="http://schemas.microsoft.com/office/drawing/2014/main" xmlns="" val="636315437"/>
                    </a:ext>
                  </a:extLst>
                </a:gridCol>
                <a:gridCol w="1371425">
                  <a:extLst>
                    <a:ext uri="{9D8B030D-6E8A-4147-A177-3AD203B41FA5}">
                      <a16:colId xmlns:a16="http://schemas.microsoft.com/office/drawing/2014/main" xmlns="" val="3456172025"/>
                    </a:ext>
                  </a:extLst>
                </a:gridCol>
                <a:gridCol w="1371425">
                  <a:extLst>
                    <a:ext uri="{9D8B030D-6E8A-4147-A177-3AD203B41FA5}">
                      <a16:colId xmlns:a16="http://schemas.microsoft.com/office/drawing/2014/main" xmlns="" val="218280144"/>
                    </a:ext>
                  </a:extLst>
                </a:gridCol>
                <a:gridCol w="1371425">
                  <a:extLst>
                    <a:ext uri="{9D8B030D-6E8A-4147-A177-3AD203B41FA5}">
                      <a16:colId xmlns:a16="http://schemas.microsoft.com/office/drawing/2014/main" xmlns="" val="4156970815"/>
                    </a:ext>
                  </a:extLst>
                </a:gridCol>
                <a:gridCol w="1371425">
                  <a:extLst>
                    <a:ext uri="{9D8B030D-6E8A-4147-A177-3AD203B41FA5}">
                      <a16:colId xmlns:a16="http://schemas.microsoft.com/office/drawing/2014/main" xmlns="" val="340238102"/>
                    </a:ext>
                  </a:extLst>
                </a:gridCol>
                <a:gridCol w="1371425">
                  <a:extLst>
                    <a:ext uri="{9D8B030D-6E8A-4147-A177-3AD203B41FA5}">
                      <a16:colId xmlns:a16="http://schemas.microsoft.com/office/drawing/2014/main" xmlns="" val="1588856562"/>
                    </a:ext>
                  </a:extLst>
                </a:gridCol>
                <a:gridCol w="1371425">
                  <a:extLst>
                    <a:ext uri="{9D8B030D-6E8A-4147-A177-3AD203B41FA5}">
                      <a16:colId xmlns:a16="http://schemas.microsoft.com/office/drawing/2014/main" xmlns="" val="1739759280"/>
                    </a:ext>
                  </a:extLst>
                </a:gridCol>
              </a:tblGrid>
              <a:tr h="32657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74552546"/>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1000440"/>
                  </a:ext>
                </a:extLst>
              </a:tr>
              <a:tr h="326571">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9725313"/>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97496020"/>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18663212"/>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68240268"/>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5702709"/>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7263480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96734325"/>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63842204"/>
                  </a:ext>
                </a:extLst>
              </a:tr>
              <a:tr h="32657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9054000"/>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223884556"/>
                  </a:ext>
                </a:extLst>
              </a:tr>
              <a:tr h="32657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770854"/>
                  </a:ext>
                </a:extLst>
              </a:tr>
              <a:tr h="326571">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dirty="0"/>
                    </a:p>
                  </a:txBody>
                  <a:tcPr marL="91428" marR="914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3599" y="2125662"/>
            <a:ext cx="2297677" cy="914400"/>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9174095" y="2013086"/>
            <a:ext cx="2292886" cy="914400"/>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47600" y="3268373"/>
            <a:ext cx="2293677" cy="914400"/>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90382" y="3194778"/>
            <a:ext cx="1486554" cy="1108565"/>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69304" y="3268373"/>
            <a:ext cx="2297677" cy="914400"/>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43600" y="4310887"/>
            <a:ext cx="2297677" cy="914400"/>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94622" y="4310887"/>
            <a:ext cx="2297677" cy="914400"/>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43600" y="5782684"/>
            <a:ext cx="2297676" cy="914400"/>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77461" y="5756511"/>
            <a:ext cx="2297676" cy="914400"/>
          </a:xfrm>
          <a:prstGeom prst="rect">
            <a:avLst/>
          </a:prstGeom>
          <a:noFill/>
          <a:ln>
            <a:noFill/>
          </a:ln>
        </p:spPr>
      </p:pic>
      <p:sp>
        <p:nvSpPr>
          <p:cNvPr id="17" name="Rectangle 16"/>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77461" y="2193931"/>
            <a:ext cx="2302932" cy="914400"/>
          </a:xfrm>
          <a:prstGeom prst="rect">
            <a:avLst/>
          </a:prstGeom>
        </p:spPr>
      </p:pic>
      <p:pic>
        <p:nvPicPr>
          <p:cNvPr id="7" name="Picture 6"/>
          <p:cNvPicPr>
            <a:picLocks noChangeAspect="1"/>
          </p:cNvPicPr>
          <p:nvPr userDrawn="1"/>
        </p:nvPicPr>
        <p:blipFill>
          <a:blip r:embed="rId13"/>
          <a:stretch>
            <a:fillRect/>
          </a:stretch>
        </p:blipFill>
        <p:spPr>
          <a:xfrm>
            <a:off x="6200163" y="2038397"/>
            <a:ext cx="2742850" cy="914400"/>
          </a:xfrm>
          <a:prstGeom prst="rect">
            <a:avLst/>
          </a:prstGeom>
        </p:spPr>
      </p:pic>
      <p:pic>
        <p:nvPicPr>
          <p:cNvPr id="6" name="Picture 5"/>
          <p:cNvPicPr>
            <a:picLocks noChangeAspect="1"/>
          </p:cNvPicPr>
          <p:nvPr userDrawn="1"/>
        </p:nvPicPr>
        <p:blipFill>
          <a:blip r:embed="rId14"/>
          <a:stretch>
            <a:fillRect/>
          </a:stretch>
        </p:blipFill>
        <p:spPr>
          <a:xfrm>
            <a:off x="6685272" y="3150756"/>
            <a:ext cx="1779214" cy="914400"/>
          </a:xfrm>
          <a:prstGeom prst="rect">
            <a:avLst/>
          </a:prstGeom>
        </p:spPr>
      </p:pic>
      <p:pic>
        <p:nvPicPr>
          <p:cNvPr id="8" name="Picture 7"/>
          <p:cNvPicPr>
            <a:picLocks noChangeAspect="1"/>
          </p:cNvPicPr>
          <p:nvPr userDrawn="1"/>
        </p:nvPicPr>
        <p:blipFill>
          <a:blip r:embed="rId15"/>
          <a:stretch>
            <a:fillRect/>
          </a:stretch>
        </p:blipFill>
        <p:spPr>
          <a:xfrm>
            <a:off x="6199813" y="4025873"/>
            <a:ext cx="2743200" cy="1401256"/>
          </a:xfrm>
          <a:prstGeom prst="rect">
            <a:avLst/>
          </a:prstGeom>
        </p:spPr>
      </p:pic>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03" y="1212851"/>
            <a:ext cx="11885684"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77061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8887" y="2125663"/>
            <a:ext cx="10057115"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19209064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Heavy" panose="020B0903020102020204"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1287011" y="1865208"/>
            <a:ext cx="4569821" cy="1440138"/>
          </a:xfrm>
        </p:spPr>
        <p:txBody>
          <a:bodyPr/>
          <a:lstStyle>
            <a:lvl1pPr>
              <a:defRPr sz="1836">
                <a:latin typeface="Franklin Gothic Demi" panose="020B0703020102020204" pitchFamily="34" charset="0"/>
              </a:defRPr>
            </a:lvl1pPr>
            <a:lvl2pPr>
              <a:defRPr sz="1632">
                <a:latin typeface="Franklin Gothic Demi" panose="020B0703020102020204" pitchFamily="34" charset="0"/>
              </a:defRPr>
            </a:lvl2pPr>
            <a:lvl3pPr>
              <a:defRPr sz="1428">
                <a:latin typeface="Franklin Gothic Demi" panose="020B0703020102020204" pitchFamily="34" charset="0"/>
              </a:defRPr>
            </a:lvl3pPr>
            <a:lvl4pPr>
              <a:defRPr sz="1428">
                <a:latin typeface="Franklin Gothic Demi" panose="020B0703020102020204" pitchFamily="34" charset="0"/>
              </a:defRPr>
            </a:lvl4pPr>
            <a:lvl5pPr>
              <a:defRPr sz="1428">
                <a:latin typeface="Franklin Gothic Demi" panose="020B0703020102020204" pitchFamily="34" charset="0"/>
              </a:defRPr>
            </a:lvl5pPr>
            <a:lvl6pPr>
              <a:defRPr sz="1428"/>
            </a:lvl6pPr>
            <a:lvl7pPr>
              <a:defRPr sz="1428"/>
            </a:lvl7pPr>
            <a:lvl8pPr>
              <a:defRPr sz="1428"/>
            </a:lvl8pPr>
            <a:lvl9pPr>
              <a:defRPr sz="142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48531" y="1865208"/>
            <a:ext cx="4569821" cy="1440138"/>
          </a:xfrm>
        </p:spPr>
        <p:txBody>
          <a:bodyPr/>
          <a:lstStyle>
            <a:lvl1pPr>
              <a:defRPr sz="1836">
                <a:latin typeface="Franklin Gothic Demi" panose="020B0703020102020204" pitchFamily="34" charset="0"/>
              </a:defRPr>
            </a:lvl1pPr>
            <a:lvl2pPr>
              <a:defRPr sz="1632">
                <a:latin typeface="Franklin Gothic Demi" panose="020B0703020102020204" pitchFamily="34" charset="0"/>
              </a:defRPr>
            </a:lvl2pPr>
            <a:lvl3pPr>
              <a:defRPr sz="1428">
                <a:latin typeface="Franklin Gothic Demi" panose="020B0703020102020204" pitchFamily="34" charset="0"/>
              </a:defRPr>
            </a:lvl3pPr>
            <a:lvl4pPr>
              <a:defRPr sz="1428">
                <a:latin typeface="Franklin Gothic Demi" panose="020B0703020102020204" pitchFamily="34" charset="0"/>
              </a:defRPr>
            </a:lvl4pPr>
            <a:lvl5pPr>
              <a:defRPr sz="1428">
                <a:latin typeface="Franklin Gothic Demi" panose="020B0703020102020204" pitchFamily="34" charset="0"/>
              </a:defRPr>
            </a:lvl5pPr>
            <a:lvl6pPr>
              <a:defRPr sz="1428"/>
            </a:lvl6pPr>
            <a:lvl7pPr>
              <a:defRPr sz="1428"/>
            </a:lvl7pPr>
            <a:lvl8pPr>
              <a:defRPr sz="1428"/>
            </a:lvl8pPr>
            <a:lvl9pPr>
              <a:defRPr sz="142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rot="16200000">
            <a:off x="10973804" y="1018413"/>
            <a:ext cx="1942923" cy="372399"/>
          </a:xfrm>
          <a:prstGeom prst="rect">
            <a:avLst/>
          </a:prstGeom>
        </p:spPr>
        <p:txBody>
          <a:bodyPr/>
          <a:lstStyle/>
          <a:p>
            <a:fld id="{26BCA582-0533-4CBA-B71C-6EF9F07B244F}" type="datetimeFigureOut">
              <a:rPr lang="en-US" smtClean="0"/>
              <a:t>22-Feb-16</a:t>
            </a:fld>
            <a:endParaRPr lang="en-US"/>
          </a:p>
        </p:txBody>
      </p:sp>
      <p:sp>
        <p:nvSpPr>
          <p:cNvPr id="6" name="Footer Placeholder 5"/>
          <p:cNvSpPr>
            <a:spLocks noGrp="1"/>
          </p:cNvSpPr>
          <p:nvPr>
            <p:ph type="ftr" sz="quarter" idx="11"/>
          </p:nvPr>
        </p:nvSpPr>
        <p:spPr>
          <a:xfrm rot="16200000">
            <a:off x="10118916" y="4127091"/>
            <a:ext cx="3652696" cy="372399"/>
          </a:xfrm>
          <a:prstGeom prst="rect">
            <a:avLst/>
          </a:prstGeom>
        </p:spPr>
        <p:txBody>
          <a:bodyPr/>
          <a:lstStyle/>
          <a:p>
            <a:endParaRPr lang="en-US"/>
          </a:p>
        </p:txBody>
      </p:sp>
      <p:sp>
        <p:nvSpPr>
          <p:cNvPr id="7" name="Slide Number Placeholder 6"/>
          <p:cNvSpPr>
            <a:spLocks noGrp="1"/>
          </p:cNvSpPr>
          <p:nvPr>
            <p:ph type="sldNum" sz="quarter" idx="12"/>
          </p:nvPr>
        </p:nvSpPr>
        <p:spPr>
          <a:xfrm>
            <a:off x="11478956" y="6295074"/>
            <a:ext cx="932617" cy="605545"/>
          </a:xfrm>
          <a:prstGeom prst="rect">
            <a:avLst/>
          </a:prstGeom>
        </p:spPr>
        <p:txBody>
          <a:bodyPr/>
          <a:lstStyle/>
          <a:p>
            <a:fld id="{AC4D69A7-25F3-45AC-B5BC-DBCCF5804755}" type="slidenum">
              <a:rPr lang="en-US" smtClean="0"/>
              <a:t>‹#›</a:t>
            </a:fld>
            <a:endParaRPr lang="en-US"/>
          </a:p>
        </p:txBody>
      </p:sp>
    </p:spTree>
    <p:extLst>
      <p:ext uri="{BB962C8B-B14F-4D97-AF65-F5344CB8AC3E}">
        <p14:creationId xmlns:p14="http://schemas.microsoft.com/office/powerpoint/2010/main" val="283927083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450765" y="319659"/>
            <a:ext cx="11038555" cy="585953"/>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447656" y="1616512"/>
            <a:ext cx="11039504" cy="4378487"/>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8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06" y="1212851"/>
            <a:ext cx="11885683" cy="2228302"/>
          </a:xfrm>
        </p:spPr>
        <p:txBody>
          <a:bodyPr>
            <a:spAutoFit/>
          </a:bodyPr>
          <a:lstStyle>
            <a:lvl1pPr marL="0" indent="0">
              <a:buNone/>
              <a:defRPr>
                <a:solidFill>
                  <a:schemeClr val="bg1"/>
                </a:solidFill>
              </a:defRPr>
            </a:lvl1pPr>
            <a:lvl2pPr marL="342891" indent="0">
              <a:buNone/>
              <a:defRPr>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236497" y="1212859"/>
            <a:ext cx="7923791" cy="2092881"/>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74608" y="1585051"/>
            <a:ext cx="3657134" cy="3657600"/>
          </a:xfrm>
          <a:prstGeom prst="ellipse">
            <a:avLst/>
          </a:prstGeom>
        </p:spPr>
        <p:txBody>
          <a:bodyPr anchor="ctr" anchorCtr="0">
            <a:normAutofit/>
          </a:bodyPr>
          <a:lstStyle>
            <a:lvl1pPr>
              <a:defRPr sz="1600"/>
            </a:lvl1pPr>
          </a:lstStyle>
          <a:p>
            <a:r>
              <a:rPr lang="en-US" dirty="0"/>
              <a:t>Click icon to add picture</a:t>
            </a:r>
          </a:p>
        </p:txBody>
      </p:sp>
    </p:spTree>
    <p:extLst>
      <p:ext uri="{BB962C8B-B14F-4D97-AF65-F5344CB8AC3E}">
        <p14:creationId xmlns:p14="http://schemas.microsoft.com/office/powerpoint/2010/main" val="14694681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81722" y="1222350"/>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826383" y="6157051"/>
            <a:ext cx="3031663" cy="523220"/>
          </a:xfrm>
          <a:prstGeom prst="rect">
            <a:avLst/>
          </a:prstGeom>
        </p:spPr>
        <p:txBody>
          <a:bodyPr wrap="none">
            <a:spAutoFit/>
          </a:bodyPr>
          <a:lstStyle/>
          <a:p>
            <a:pPr algn="r"/>
            <a:r>
              <a:rPr lang="es-ES" sz="2800" b="1" dirty="0">
                <a:solidFill>
                  <a:srgbClr val="67217A"/>
                </a:solidFill>
                <a:latin typeface="Segoe UI Semilight" panose="020B0402040204020203" pitchFamily="34" charset="0"/>
                <a:cs typeface="Segoe UI Semilight" panose="020B0402040204020203" pitchFamily="34" charset="0"/>
              </a:rPr>
              <a:t>#dotNetSpain2016</a:t>
            </a:r>
            <a:endParaRPr lang="es-ES" sz="1800"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55554" y="367267"/>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8" name="Picture Placeholder 12"/>
          <p:cNvSpPr>
            <a:spLocks noGrp="1"/>
          </p:cNvSpPr>
          <p:nvPr>
            <p:ph type="pic" sz="quarter" idx="20"/>
          </p:nvPr>
        </p:nvSpPr>
        <p:spPr>
          <a:xfrm>
            <a:off x="655554" y="3230912"/>
            <a:ext cx="2742850" cy="2743200"/>
          </a:xfrm>
          <a:prstGeom prst="ellipse">
            <a:avLst/>
          </a:prstGeom>
        </p:spPr>
        <p:txBody>
          <a:bodyPr anchor="ctr" anchorCtr="0">
            <a:normAutofit/>
          </a:bodyPr>
          <a:lstStyle>
            <a:lvl1pPr>
              <a:defRPr sz="1600"/>
            </a:lvl1pPr>
          </a:lstStyle>
          <a:p>
            <a:r>
              <a:rPr lang="en-US" dirty="0"/>
              <a:t>Click icon to add picture</a:t>
            </a:r>
          </a:p>
        </p:txBody>
      </p:sp>
      <p:sp>
        <p:nvSpPr>
          <p:cNvPr id="15" name="Text Placeholder 3"/>
          <p:cNvSpPr>
            <a:spLocks noGrp="1"/>
          </p:cNvSpPr>
          <p:nvPr>
            <p:ph type="body" sz="quarter" idx="22" hasCustomPrompt="1"/>
          </p:nvPr>
        </p:nvSpPr>
        <p:spPr>
          <a:xfrm>
            <a:off x="3781722" y="4130623"/>
            <a:ext cx="8373841" cy="1788182"/>
          </a:xfrm>
        </p:spPr>
        <p:txBody>
          <a:bodyPr wrap="square">
            <a:spAutoFit/>
          </a:bodyPr>
          <a:lstStyle>
            <a:lvl1pPr marL="0" indent="0">
              <a:buNone/>
              <a:defRPr baseline="0">
                <a:solidFill>
                  <a:srgbClr val="67217A"/>
                </a:solidFill>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758816" y="3230912"/>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81722" y="367275"/>
            <a:ext cx="8373841" cy="849463"/>
          </a:xfrm>
        </p:spPr>
        <p:txBody>
          <a:bodyPr wrap="square">
            <a:spAutoFit/>
          </a:bodyPr>
          <a:lstStyle>
            <a:lvl1pPr marL="0" indent="0">
              <a:buNone/>
              <a:defRPr lang="en-US" sz="4800" b="0" kern="1200" cap="none" spc="-103"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4282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n-lt"/>
                <a:ea typeface="+mn-ea"/>
                <a:cs typeface="+mn-cs"/>
              </a:defRPr>
            </a:lvl2pPr>
            <a:lvl3pPr marL="571376"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1250">
                      <a:schemeClr val="tx1"/>
                    </a:gs>
                    <a:gs pos="100000">
                      <a:schemeClr val="tx1"/>
                    </a:gs>
                  </a:gsLst>
                  <a:lin ang="5400000" scaled="0"/>
                </a:gradFill>
                <a:latin typeface="+mn-lt"/>
                <a:ea typeface="+mn-ea"/>
                <a:cs typeface="+mn-cs"/>
              </a:defRPr>
            </a:lvl3pPr>
            <a:lvl4pPr marL="79992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smtClean="0">
                <a:gradFill>
                  <a:gsLst>
                    <a:gs pos="1250">
                      <a:schemeClr val="tx1"/>
                    </a:gs>
                    <a:gs pos="100000">
                      <a:schemeClr val="tx1"/>
                    </a:gs>
                  </a:gsLst>
                  <a:lin ang="5400000" scaled="0"/>
                </a:gradFill>
                <a:latin typeface="+mn-lt"/>
                <a:ea typeface="+mn-ea"/>
                <a:cs typeface="+mn-cs"/>
              </a:defRPr>
            </a:lvl4pPr>
            <a:lvl5pPr marL="1028477" marR="0" indent="0" algn="l" defTabSz="932719" rtl="0" eaLnBrk="1" fontAlgn="auto" latinLnBrk="0" hangingPunct="1">
              <a:lnSpc>
                <a:spcPct val="90000"/>
              </a:lnSpc>
              <a:spcBef>
                <a:spcPct val="20000"/>
              </a:spcBef>
              <a:spcAft>
                <a:spcPts val="0"/>
              </a:spcAft>
              <a:buClrTx/>
              <a:buSzPct val="90000"/>
              <a:buFont typeface="Arial" pitchFamily="34" charset="0"/>
              <a:buNone/>
              <a:tabLst/>
              <a:defRPr lang="en-US" sz="1800"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29464968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17165"/>
            <a:ext cx="11885618"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
        <p:nvSpPr>
          <p:cNvPr id="10" name="Rectangle 9"/>
          <p:cNvSpPr/>
          <p:nvPr userDrawn="1"/>
        </p:nvSpPr>
        <p:spPr>
          <a:xfrm>
            <a:off x="8826383" y="6157051"/>
            <a:ext cx="3031663" cy="523220"/>
          </a:xfrm>
          <a:prstGeom prst="rect">
            <a:avLst/>
          </a:prstGeom>
        </p:spPr>
        <p:txBody>
          <a:bodyPr wrap="none">
            <a:spAutoFit/>
          </a:bodyPr>
          <a:lstStyle/>
          <a:p>
            <a:pPr algn="r"/>
            <a:r>
              <a:rPr lang="es-ES" sz="2800" b="1" dirty="0">
                <a:solidFill>
                  <a:schemeClr val="bg1"/>
                </a:solidFill>
                <a:latin typeface="Segoe UI Semilight" panose="020B0402040204020203" pitchFamily="34" charset="0"/>
                <a:cs typeface="Segoe UI Semilight" panose="020B0402040204020203" pitchFamily="34" charset="0"/>
              </a:rPr>
              <a:t>#dotNetSpain2016</a:t>
            </a:r>
            <a:endParaRPr lang="es-ES" sz="1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944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chemeClr val="bg1"/>
                </a:solidFill>
              </a:defRPr>
            </a:lvl1pPr>
          </a:lstStyle>
          <a:p>
            <a:r>
              <a:rPr lang="en-US" dirty="0"/>
              <a:t>Section1</a:t>
            </a:r>
          </a:p>
        </p:txBody>
      </p:sp>
    </p:spTree>
    <p:extLst>
      <p:ext uri="{BB962C8B-B14F-4D97-AF65-F5344CB8AC3E}">
        <p14:creationId xmlns:p14="http://schemas.microsoft.com/office/powerpoint/2010/main" val="2249681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219032" y="10"/>
            <a:ext cx="6215857" cy="6992587"/>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74668" y="2117165"/>
            <a:ext cx="5714206" cy="1837298"/>
          </a:xfrm>
          <a:noFill/>
        </p:spPr>
        <p:txBody>
          <a:bodyPr lIns="146304" tIns="91440" rIns="146304" bIns="91440" anchor="t" anchorCtr="0"/>
          <a:lstStyle>
            <a:lvl1pPr>
              <a:defRPr sz="5400" spc="-100" baseline="0">
                <a:solidFill>
                  <a:srgbClr val="67217A"/>
                </a:solidFill>
              </a:defRPr>
            </a:lvl1pPr>
          </a:lstStyle>
          <a:p>
            <a:r>
              <a:rPr lang="en-US" dirty="0"/>
              <a:t>Section1</a:t>
            </a:r>
          </a:p>
        </p:txBody>
      </p:sp>
    </p:spTree>
    <p:extLst>
      <p:ext uri="{BB962C8B-B14F-4D97-AF65-F5344CB8AC3E}">
        <p14:creationId xmlns:p14="http://schemas.microsoft.com/office/powerpoint/2010/main" val="2523717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8" y="295283"/>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8" y="1212860"/>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392254" y="3050569"/>
            <a:ext cx="6995160" cy="894021"/>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75" r:id="rId1"/>
    <p:sldLayoutId id="2147484264" r:id="rId2"/>
    <p:sldLayoutId id="2147484274" r:id="rId3"/>
    <p:sldLayoutId id="2147484266" r:id="rId4"/>
    <p:sldLayoutId id="2147484330" r:id="rId5"/>
    <p:sldLayoutId id="2147484331" r:id="rId6"/>
    <p:sldLayoutId id="2147484320" r:id="rId7"/>
    <p:sldLayoutId id="2147484326" r:id="rId8"/>
    <p:sldLayoutId id="2147484329" r:id="rId9"/>
    <p:sldLayoutId id="2147484323" r:id="rId10"/>
    <p:sldLayoutId id="2147484328" r:id="rId11"/>
    <p:sldLayoutId id="2147484325" r:id="rId12"/>
    <p:sldLayoutId id="2147484324" r:id="rId13"/>
    <p:sldLayoutId id="2147484332" r:id="rId14"/>
    <p:sldLayoutId id="2147484327" r:id="rId15"/>
    <p:sldLayoutId id="2147484269"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7" r:id="rId25"/>
    <p:sldLayoutId id="2147484448" r:id="rId26"/>
    <p:sldLayoutId id="2147484449" r:id="rId27"/>
    <p:sldLayoutId id="2147484418" r:id="rId28"/>
    <p:sldLayoutId id="2147484426" r:id="rId29"/>
    <p:sldLayoutId id="2147484450" r:id="rId30"/>
    <p:sldLayoutId id="2147484451" r:id="rId31"/>
    <p:sldLayoutId id="2147484453" r:id="rId32"/>
    <p:sldLayoutId id="2147484454" r:id="rId33"/>
  </p:sldLayoutIdLst>
  <p:transition>
    <p:fade/>
  </p:transition>
  <p:timing>
    <p:tnLst>
      <p:par>
        <p:cTn id="1" dur="indefinite" restart="never" nodeType="tmRoot"/>
      </p:par>
    </p:tnLst>
  </p:timing>
  <p:txStyles>
    <p:titleStyle>
      <a:lvl1pPr algn="l" defTabSz="932719" rtl="0" eaLnBrk="1" latinLnBrk="0" hangingPunct="1">
        <a:lnSpc>
          <a:spcPct val="90000"/>
        </a:lnSpc>
        <a:spcBef>
          <a:spcPct val="0"/>
        </a:spcBef>
        <a:buNone/>
        <a:defRPr lang="en-US" sz="48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91" marR="0" indent="-342891" algn="l" defTabSz="93271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85" marR="0" indent="-241294" algn="l" defTabSz="93271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80"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74"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269" marR="0" indent="-228594" algn="l" defTabSz="93271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2.em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0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Version everything</a:t>
            </a:r>
          </a:p>
          <a:p>
            <a:r>
              <a:rPr lang="en-US" dirty="0"/>
              <a:t>Automate </a:t>
            </a:r>
            <a:r>
              <a:rPr lang="en-US" dirty="0" smtClean="0"/>
              <a:t>everything</a:t>
            </a:r>
          </a:p>
          <a:p>
            <a:r>
              <a:rPr lang="en-US" dirty="0"/>
              <a:t>Tokenize </a:t>
            </a:r>
            <a:r>
              <a:rPr lang="en-US" dirty="0" smtClean="0"/>
              <a:t>configurations</a:t>
            </a:r>
          </a:p>
          <a:p>
            <a:r>
              <a:rPr lang="en-US" dirty="0"/>
              <a:t>Use one-click </a:t>
            </a:r>
            <a:r>
              <a:rPr lang="en-US" dirty="0" smtClean="0"/>
              <a:t>deployments</a:t>
            </a:r>
          </a:p>
          <a:p>
            <a:r>
              <a:rPr lang="en-US" dirty="0"/>
              <a:t>Deploy the same way to every </a:t>
            </a:r>
            <a:r>
              <a:rPr lang="en-US" dirty="0" smtClean="0"/>
              <a:t>environment</a:t>
            </a:r>
          </a:p>
          <a:p>
            <a:r>
              <a:rPr lang="en-US" dirty="0"/>
              <a:t>Have always a rollback mechanism in </a:t>
            </a:r>
            <a:r>
              <a:rPr lang="en-US" dirty="0" smtClean="0"/>
              <a:t>place</a:t>
            </a:r>
          </a:p>
          <a:p>
            <a:r>
              <a:rPr lang="en-US" dirty="0" smtClean="0"/>
              <a:t>Build only once</a:t>
            </a:r>
          </a:p>
          <a:p>
            <a:r>
              <a:rPr lang="en-US" dirty="0"/>
              <a:t>Lock </a:t>
            </a:r>
            <a:r>
              <a:rPr lang="en-US" dirty="0" smtClean="0"/>
              <a:t>down the environments</a:t>
            </a:r>
            <a:endParaRPr lang="en-US" dirty="0"/>
          </a:p>
        </p:txBody>
      </p:sp>
      <p:sp>
        <p:nvSpPr>
          <p:cNvPr id="2" name="Title 1"/>
          <p:cNvSpPr>
            <a:spLocks noGrp="1"/>
          </p:cNvSpPr>
          <p:nvPr>
            <p:ph type="title"/>
          </p:nvPr>
        </p:nvSpPr>
        <p:spPr/>
        <p:txBody>
          <a:bodyPr/>
          <a:lstStyle/>
          <a:p>
            <a:r>
              <a:rPr lang="en-US" dirty="0" smtClean="0"/>
              <a:t>Continuous </a:t>
            </a:r>
            <a:r>
              <a:rPr lang="en-US" dirty="0"/>
              <a:t>integration and delivery</a:t>
            </a:r>
          </a:p>
        </p:txBody>
      </p:sp>
      <p:pic>
        <p:nvPicPr>
          <p:cNvPr id="4" name="Picture 2" descr="http://www.5itoys.com/wp-content/uploads/2011/08/Learning-Toy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2706" y="1316102"/>
            <a:ext cx="2579234" cy="2579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8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a:t>
            </a:r>
          </a:p>
        </p:txBody>
      </p:sp>
    </p:spTree>
    <p:extLst>
      <p:ext uri="{BB962C8B-B14F-4D97-AF65-F5344CB8AC3E}">
        <p14:creationId xmlns:p14="http://schemas.microsoft.com/office/powerpoint/2010/main" val="2808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07" y="1212859"/>
            <a:ext cx="7314437" cy="2092881"/>
          </a:xfrm>
        </p:spPr>
        <p:txBody>
          <a:bodyPr/>
          <a:lstStyle/>
          <a:p>
            <a:pPr>
              <a:spcBef>
                <a:spcPts val="1632"/>
              </a:spcBef>
            </a:pPr>
            <a:r>
              <a:rPr lang="en-US" dirty="0" smtClean="0"/>
              <a:t>Infrastructure</a:t>
            </a:r>
          </a:p>
          <a:p>
            <a:pPr lvl="2">
              <a:spcBef>
                <a:spcPts val="816"/>
              </a:spcBef>
            </a:pPr>
            <a:r>
              <a:rPr lang="en-US" dirty="0"/>
              <a:t>IT infrastructure consists of all components that somehow play a role in overall IT and IT-enabled operations. </a:t>
            </a:r>
            <a:endParaRPr lang="en-US" dirty="0" smtClean="0"/>
          </a:p>
          <a:p>
            <a:pPr lvl="2">
              <a:spcBef>
                <a:spcPts val="816"/>
              </a:spcBef>
            </a:pPr>
            <a:r>
              <a:rPr lang="en-US" dirty="0" smtClean="0"/>
              <a:t>It </a:t>
            </a:r>
            <a:r>
              <a:rPr lang="en-US" dirty="0"/>
              <a:t>can be used for internal business operations or developing customer IT or business solutions. </a:t>
            </a:r>
            <a:endParaRPr lang="en-US" dirty="0" smtClean="0"/>
          </a:p>
          <a:p>
            <a:r>
              <a:rPr lang="en-IE" dirty="0" smtClean="0"/>
              <a:t>Code</a:t>
            </a:r>
          </a:p>
          <a:p>
            <a:pPr lvl="2">
              <a:spcBef>
                <a:spcPts val="816"/>
              </a:spcBef>
            </a:pPr>
            <a:r>
              <a:rPr lang="en-US" dirty="0"/>
              <a:t>A set of instructions or statements that are processed by a computer</a:t>
            </a:r>
            <a:r>
              <a:rPr lang="en-US" dirty="0" smtClean="0"/>
              <a:t>.</a:t>
            </a:r>
          </a:p>
          <a:p>
            <a:r>
              <a:rPr lang="en-IE" dirty="0" smtClean="0"/>
              <a:t>Infrastructure as code</a:t>
            </a:r>
            <a:endParaRPr lang="en-IE" dirty="0"/>
          </a:p>
          <a:p>
            <a:pPr lvl="2">
              <a:spcBef>
                <a:spcPts val="816"/>
              </a:spcBef>
            </a:pPr>
            <a:r>
              <a:rPr lang="en-US" dirty="0" smtClean="0"/>
              <a:t>Treating your infrastructure as code to ensure that is as </a:t>
            </a:r>
            <a:r>
              <a:rPr lang="en-US" dirty="0" err="1" smtClean="0"/>
              <a:t>versionable</a:t>
            </a:r>
            <a:r>
              <a:rPr lang="en-US" dirty="0" smtClean="0"/>
              <a:t>, repeatable, and testable as application code</a:t>
            </a:r>
            <a:endParaRPr lang="en-US" dirty="0"/>
          </a:p>
          <a:p>
            <a:pPr marL="0" lvl="2" indent="0">
              <a:spcBef>
                <a:spcPts val="816"/>
              </a:spcBef>
              <a:buNone/>
            </a:pPr>
            <a:endParaRPr lang="en-US" dirty="0"/>
          </a:p>
        </p:txBody>
      </p:sp>
      <p:sp>
        <p:nvSpPr>
          <p:cNvPr id="2" name="Title 1"/>
          <p:cNvSpPr>
            <a:spLocks noGrp="1"/>
          </p:cNvSpPr>
          <p:nvPr>
            <p:ph type="title"/>
          </p:nvPr>
        </p:nvSpPr>
        <p:spPr/>
        <p:txBody>
          <a:bodyPr/>
          <a:lstStyle/>
          <a:p>
            <a:r>
              <a:rPr lang="en-US" dirty="0" smtClean="0"/>
              <a:t>Infrastructure as code</a:t>
            </a:r>
            <a:endParaRPr lang="en-US" dirty="0"/>
          </a:p>
        </p:txBody>
      </p:sp>
      <p:pic>
        <p:nvPicPr>
          <p:cNvPr id="2050" name="Picture 2" descr="https://sayaliprabhudesai.files.wordpress.com/2012/01/get-the-facts-clipart-75404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564" y="887268"/>
            <a:ext cx="4697558" cy="3759921"/>
          </a:xfrm>
          <a:prstGeom prst="rect">
            <a:avLst/>
          </a:prstGeom>
          <a:noFill/>
          <a:extLst>
            <a:ext uri="{909E8E84-426E-40DD-AFC4-6F175D3DCCD1}">
              <a14:hiddenFill xmlns:a14="http://schemas.microsoft.com/office/drawing/2010/main">
                <a:solidFill>
                  <a:srgbClr val="FFFFFF"/>
                </a:solidFill>
              </a14:hiddenFill>
            </a:ext>
          </a:extLst>
        </p:spPr>
      </p:pic>
      <p:sp>
        <p:nvSpPr>
          <p:cNvPr id="8" name="Chord 7"/>
          <p:cNvSpPr/>
          <p:nvPr/>
        </p:nvSpPr>
        <p:spPr bwMode="gray">
          <a:xfrm rot="15255010">
            <a:off x="9128156" y="2567713"/>
            <a:ext cx="366923" cy="182713"/>
          </a:xfrm>
          <a:prstGeom prst="chor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a:p>
        </p:txBody>
      </p:sp>
    </p:spTree>
    <p:extLst>
      <p:ext uri="{BB962C8B-B14F-4D97-AF65-F5344CB8AC3E}">
        <p14:creationId xmlns:p14="http://schemas.microsoft.com/office/powerpoint/2010/main" val="30114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07" y="1212859"/>
            <a:ext cx="6781037" cy="5845703"/>
          </a:xfrm>
        </p:spPr>
        <p:txBody>
          <a:bodyPr/>
          <a:lstStyle/>
          <a:p>
            <a:pPr lvl="2">
              <a:spcBef>
                <a:spcPts val="816"/>
              </a:spcBef>
            </a:pPr>
            <a:endParaRPr lang="en-US" dirty="0"/>
          </a:p>
          <a:p>
            <a:r>
              <a:rPr lang="en-IE" sz="2800" dirty="0" smtClean="0">
                <a:solidFill>
                  <a:srgbClr val="FF0000"/>
                </a:solidFill>
              </a:rPr>
              <a:t>Not just </a:t>
            </a:r>
            <a:r>
              <a:rPr lang="en-IE" sz="2800" dirty="0" smtClean="0"/>
              <a:t>… Writing </a:t>
            </a:r>
            <a:r>
              <a:rPr lang="en-IE" sz="2800" dirty="0"/>
              <a:t>Scripts</a:t>
            </a:r>
          </a:p>
          <a:p>
            <a:pPr>
              <a:spcBef>
                <a:spcPts val="1632"/>
              </a:spcBef>
            </a:pPr>
            <a:r>
              <a:rPr lang="en-IE" sz="2800" dirty="0" smtClean="0">
                <a:solidFill>
                  <a:srgbClr val="FF0000"/>
                </a:solidFill>
              </a:rPr>
              <a:t>Not just </a:t>
            </a:r>
            <a:r>
              <a:rPr lang="en-IE" sz="2800" dirty="0" smtClean="0"/>
              <a:t>…</a:t>
            </a:r>
            <a:r>
              <a:rPr lang="en-US" sz="2800" dirty="0" smtClean="0"/>
              <a:t> Infrastructure Automation</a:t>
            </a:r>
          </a:p>
          <a:p>
            <a:pPr>
              <a:spcBef>
                <a:spcPts val="1632"/>
              </a:spcBef>
            </a:pPr>
            <a:r>
              <a:rPr lang="en-IE" sz="2800" dirty="0" smtClean="0">
                <a:solidFill>
                  <a:srgbClr val="FF0000"/>
                </a:solidFill>
              </a:rPr>
              <a:t>Not just </a:t>
            </a:r>
            <a:r>
              <a:rPr lang="en-IE" sz="2800" dirty="0"/>
              <a:t>… </a:t>
            </a:r>
            <a:r>
              <a:rPr lang="en-IE" sz="2800" dirty="0" smtClean="0"/>
              <a:t>for the cloud</a:t>
            </a:r>
          </a:p>
          <a:p>
            <a:pPr>
              <a:spcBef>
                <a:spcPts val="1632"/>
              </a:spcBef>
            </a:pPr>
            <a:r>
              <a:rPr lang="en-IE" sz="2800" dirty="0" smtClean="0">
                <a:solidFill>
                  <a:srgbClr val="FF0000"/>
                </a:solidFill>
              </a:rPr>
              <a:t>Not just </a:t>
            </a:r>
            <a:r>
              <a:rPr lang="en-IE" sz="2800" dirty="0"/>
              <a:t>… for non-production environments</a:t>
            </a:r>
          </a:p>
          <a:p>
            <a:pPr>
              <a:spcBef>
                <a:spcPts val="1632"/>
              </a:spcBef>
            </a:pPr>
            <a:r>
              <a:rPr lang="en-IE" sz="2800" dirty="0" smtClean="0">
                <a:solidFill>
                  <a:srgbClr val="FF0000"/>
                </a:solidFill>
              </a:rPr>
              <a:t>Not </a:t>
            </a:r>
            <a:r>
              <a:rPr lang="en-IE" sz="2800" dirty="0" smtClean="0"/>
              <a:t>… </a:t>
            </a:r>
            <a:r>
              <a:rPr lang="en-IE" sz="2800" dirty="0" err="1"/>
              <a:t>Devops</a:t>
            </a:r>
            <a:endParaRPr lang="en-IE" sz="2800" dirty="0"/>
          </a:p>
          <a:p>
            <a:pPr>
              <a:spcBef>
                <a:spcPts val="1632"/>
              </a:spcBef>
            </a:pPr>
            <a:r>
              <a:rPr lang="en-IE" sz="2800" dirty="0" smtClean="0">
                <a:solidFill>
                  <a:srgbClr val="FF0000"/>
                </a:solidFill>
              </a:rPr>
              <a:t>Not</a:t>
            </a:r>
            <a:r>
              <a:rPr lang="en-IE" sz="2800" dirty="0" smtClean="0"/>
              <a:t> … </a:t>
            </a:r>
            <a:r>
              <a:rPr lang="en-IE" sz="2800" dirty="0"/>
              <a:t>Completely </a:t>
            </a:r>
            <a:r>
              <a:rPr lang="en-IE" sz="2800" dirty="0" smtClean="0"/>
              <a:t>painless</a:t>
            </a:r>
            <a:endParaRPr lang="en-IE" sz="2800" dirty="0"/>
          </a:p>
          <a:p>
            <a:pPr>
              <a:spcBef>
                <a:spcPts val="1632"/>
              </a:spcBef>
            </a:pPr>
            <a:endParaRPr lang="en-IE" sz="2800" dirty="0" smtClean="0"/>
          </a:p>
          <a:p>
            <a:endParaRPr lang="en-IE" sz="2800" dirty="0">
              <a:solidFill>
                <a:schemeClr val="tx1"/>
              </a:solidFill>
            </a:endParaRPr>
          </a:p>
          <a:p>
            <a:pPr marL="0" lvl="2" indent="0">
              <a:spcBef>
                <a:spcPts val="816"/>
              </a:spcBef>
              <a:buNone/>
            </a:pPr>
            <a:endParaRPr lang="en-US" sz="2800" dirty="0"/>
          </a:p>
        </p:txBody>
      </p:sp>
      <p:sp>
        <p:nvSpPr>
          <p:cNvPr id="2" name="Title 1"/>
          <p:cNvSpPr>
            <a:spLocks noGrp="1"/>
          </p:cNvSpPr>
          <p:nvPr>
            <p:ph type="title"/>
          </p:nvPr>
        </p:nvSpPr>
        <p:spPr/>
        <p:txBody>
          <a:bodyPr/>
          <a:lstStyle/>
          <a:p>
            <a:r>
              <a:rPr lang="en-US" dirty="0" smtClean="0"/>
              <a:t>Infrastructure as code – What it isn't</a:t>
            </a:r>
            <a:endParaRPr lang="en-US" dirty="0"/>
          </a:p>
        </p:txBody>
      </p:sp>
      <p:sp>
        <p:nvSpPr>
          <p:cNvPr id="4" name="AutoShape 4" descr="Image result for clipart wrong"/>
          <p:cNvSpPr>
            <a:spLocks noChangeAspect="1" noChangeArrowheads="1"/>
          </p:cNvSpPr>
          <p:nvPr/>
        </p:nvSpPr>
        <p:spPr bwMode="auto">
          <a:xfrm>
            <a:off x="211651" y="-196452"/>
            <a:ext cx="414490" cy="4144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endParaRPr lang="en-US" sz="2448"/>
          </a:p>
        </p:txBody>
      </p:sp>
      <p:pic>
        <p:nvPicPr>
          <p:cNvPr id="4102" name="Picture 6" descr="http://etc.usf.edu/clipart/74600/74600/74600_94_r5-1a_c_m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396" y="2116801"/>
            <a:ext cx="4654381" cy="310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281594" y="1599395"/>
            <a:ext cx="2140830" cy="159245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DEV</a:t>
            </a:r>
          </a:p>
        </p:txBody>
      </p:sp>
      <p:sp>
        <p:nvSpPr>
          <p:cNvPr id="2" name="Title 1"/>
          <p:cNvSpPr>
            <a:spLocks noGrp="1"/>
          </p:cNvSpPr>
          <p:nvPr>
            <p:ph type="title"/>
          </p:nvPr>
        </p:nvSpPr>
        <p:spPr/>
        <p:txBody>
          <a:bodyPr/>
          <a:lstStyle/>
          <a:p>
            <a:r>
              <a:rPr lang="en-US" dirty="0" smtClean="0">
                <a:gradFill>
                  <a:gsLst>
                    <a:gs pos="2917">
                      <a:schemeClr val="tx2"/>
                    </a:gs>
                    <a:gs pos="30000">
                      <a:schemeClr val="tx2"/>
                    </a:gs>
                  </a:gsLst>
                  <a:lin ang="5400000" scaled="0"/>
                </a:gradFill>
              </a:rPr>
              <a:t>Infrastructure as </a:t>
            </a:r>
            <a:r>
              <a:rPr lang="en-US" dirty="0">
                <a:gradFill>
                  <a:gsLst>
                    <a:gs pos="2917">
                      <a:schemeClr val="tx2"/>
                    </a:gs>
                    <a:gs pos="30000">
                      <a:schemeClr val="tx2"/>
                    </a:gs>
                  </a:gsLst>
                  <a:lin ang="5400000" scaled="0"/>
                </a:gradFill>
              </a:rPr>
              <a:t>Code</a:t>
            </a:r>
          </a:p>
        </p:txBody>
      </p:sp>
      <p:sp>
        <p:nvSpPr>
          <p:cNvPr id="37" name="TextBox 36"/>
          <p:cNvSpPr txBox="1"/>
          <p:nvPr/>
        </p:nvSpPr>
        <p:spPr>
          <a:xfrm>
            <a:off x="7777052" y="3244000"/>
            <a:ext cx="3447318" cy="1795523"/>
          </a:xfrm>
          <a:prstGeom prst="rect">
            <a:avLst/>
          </a:prstGeom>
          <a:noFill/>
        </p:spPr>
        <p:txBody>
          <a:bodyPr wrap="none" lIns="182831" tIns="146264" rIns="182831" bIns="146264" rtlCol="0">
            <a:spAutoFit/>
          </a:bodyPr>
          <a:lstStyle/>
          <a:p>
            <a:pPr defTabSz="932470">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Value</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Optimized Resources</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lin ang="5400000" scaled="0"/>
                </a:gradFill>
                <a:latin typeface="Segoe UI Light"/>
              </a:rPr>
              <a:t>Accelerate Delivery</a:t>
            </a:r>
          </a:p>
        </p:txBody>
      </p:sp>
      <p:sp>
        <p:nvSpPr>
          <p:cNvPr id="38" name="TextBox 37"/>
          <p:cNvSpPr txBox="1"/>
          <p:nvPr/>
        </p:nvSpPr>
        <p:spPr>
          <a:xfrm>
            <a:off x="7777052" y="5106532"/>
            <a:ext cx="2943567" cy="1795523"/>
          </a:xfrm>
          <a:prstGeom prst="rect">
            <a:avLst/>
          </a:prstGeom>
          <a:noFill/>
        </p:spPr>
        <p:txBody>
          <a:bodyPr wrap="none" lIns="182831" tIns="146264" rIns="182831" bIns="146264" rtlCol="0">
            <a:spAutoFit/>
          </a:bodyPr>
          <a:lstStyle/>
          <a:p>
            <a:pPr defTabSz="932470">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Measure</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Deployment Rate</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MTTR</a:t>
            </a:r>
          </a:p>
        </p:txBody>
      </p:sp>
      <p:sp>
        <p:nvSpPr>
          <p:cNvPr id="25" name="Rectangle 155"/>
          <p:cNvSpPr>
            <a:spLocks noChangeArrowheads="1"/>
          </p:cNvSpPr>
          <p:nvPr/>
        </p:nvSpPr>
        <p:spPr bwMode="auto">
          <a:xfrm>
            <a:off x="1295643" y="5371457"/>
            <a:ext cx="1487292" cy="101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39" name="Group 38"/>
          <p:cNvGrpSpPr/>
          <p:nvPr/>
        </p:nvGrpSpPr>
        <p:grpSpPr>
          <a:xfrm>
            <a:off x="1325586" y="5293481"/>
            <a:ext cx="1939570" cy="1118749"/>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42" name="Rectangle 156"/>
            <p:cNvSpPr>
              <a:spLocks noChangeArrowheads="1"/>
            </p:cNvSpPr>
            <p:nvPr/>
          </p:nvSpPr>
          <p:spPr bwMode="auto">
            <a:xfrm>
              <a:off x="662962" y="5849648"/>
              <a:ext cx="751090" cy="481677"/>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3" name="CODE" hidden="1"/>
          <p:cNvGrpSpPr/>
          <p:nvPr/>
        </p:nvGrpSpPr>
        <p:grpSpPr>
          <a:xfrm>
            <a:off x="1520606" y="2686616"/>
            <a:ext cx="830003" cy="1228572"/>
            <a:chOff x="1418248" y="2499327"/>
            <a:chExt cx="830227"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grpSp>
        <p:sp>
          <p:nvSpPr>
            <p:cNvPr id="76" name="TextBox 75"/>
            <p:cNvSpPr txBox="1"/>
            <p:nvPr/>
          </p:nvSpPr>
          <p:spPr>
            <a:xfrm>
              <a:off x="1418248" y="2499327"/>
              <a:ext cx="830227" cy="489365"/>
            </a:xfrm>
            <a:prstGeom prst="rect">
              <a:avLst/>
            </a:prstGeom>
            <a:noFill/>
          </p:spPr>
          <p:txBody>
            <a:bodyPr wrap="none" lIns="182831" tIns="146264" rIns="182831" bIns="146264" rtlCol="0">
              <a:spAutoFit/>
            </a:bodyPr>
            <a:lstStyle/>
            <a:p>
              <a:pPr defTabSz="932470">
                <a:lnSpc>
                  <a:spcPct val="90000"/>
                </a:lnSpc>
                <a:spcAft>
                  <a:spcPts val="600"/>
                </a:spcAft>
              </a:pPr>
              <a:r>
                <a:rPr lang="en-US" sz="1399" dirty="0">
                  <a:gradFill>
                    <a:gsLst>
                      <a:gs pos="2917">
                        <a:srgbClr val="FFFFFF"/>
                      </a:gs>
                      <a:gs pos="30000">
                        <a:srgbClr val="FFFFFF"/>
                      </a:gs>
                    </a:gsLst>
                    <a:lin ang="5400000" scaled="0"/>
                  </a:gradFill>
                </a:rPr>
                <a:t>CODE</a:t>
              </a:r>
            </a:p>
          </p:txBody>
        </p:sp>
      </p:grpSp>
      <p:sp>
        <p:nvSpPr>
          <p:cNvPr id="79" name="Rounded Rectangle 78"/>
          <p:cNvSpPr/>
          <p:nvPr/>
        </p:nvSpPr>
        <p:spPr bwMode="auto">
          <a:xfrm>
            <a:off x="5281594" y="3313572"/>
            <a:ext cx="2140830" cy="159245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STAGE</a:t>
            </a:r>
          </a:p>
        </p:txBody>
      </p:sp>
      <p:sp>
        <p:nvSpPr>
          <p:cNvPr id="80" name="Rounded Rectangle 79"/>
          <p:cNvSpPr/>
          <p:nvPr/>
        </p:nvSpPr>
        <p:spPr bwMode="auto">
          <a:xfrm>
            <a:off x="5281594" y="5027748"/>
            <a:ext cx="2140830" cy="1592450"/>
          </a:xfrm>
          <a:prstGeom prst="roundRect">
            <a:avLst>
              <a:gd name="adj" fmla="val 517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11" name="Straight Connector 10"/>
          <p:cNvCxnSpPr/>
          <p:nvPr/>
        </p:nvCxnSpPr>
        <p:spPr>
          <a:xfrm>
            <a:off x="1885596" y="4001776"/>
            <a:ext cx="0" cy="1179459"/>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548063" y="3098143"/>
            <a:ext cx="780948" cy="813975"/>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grpSp>
      <p:grpSp>
        <p:nvGrpSpPr>
          <p:cNvPr id="102" name="CODE 2"/>
          <p:cNvGrpSpPr/>
          <p:nvPr/>
        </p:nvGrpSpPr>
        <p:grpSpPr>
          <a:xfrm>
            <a:off x="1548063" y="3098143"/>
            <a:ext cx="780948" cy="813975"/>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grpSp>
      <p:grpSp>
        <p:nvGrpSpPr>
          <p:cNvPr id="112" name="CODE 3"/>
          <p:cNvGrpSpPr/>
          <p:nvPr/>
        </p:nvGrpSpPr>
        <p:grpSpPr>
          <a:xfrm>
            <a:off x="1541912" y="3098143"/>
            <a:ext cx="780948" cy="813975"/>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grpSp>
      <p:sp>
        <p:nvSpPr>
          <p:cNvPr id="122" name="APP 1"/>
          <p:cNvSpPr>
            <a:spLocks noEditPoints="1"/>
          </p:cNvSpPr>
          <p:nvPr/>
        </p:nvSpPr>
        <p:spPr bwMode="auto">
          <a:xfrm>
            <a:off x="5953528" y="2165892"/>
            <a:ext cx="796954" cy="822399"/>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5" tIns="45707" rIns="91415" bIns="45707" numCol="1" anchor="t" anchorCtr="0" compatLnSpc="1">
            <a:prstTxWarp prst="textNoShape">
              <a:avLst/>
            </a:prstTxWarp>
          </a:bodyPr>
          <a:lstStyle/>
          <a:p>
            <a:pPr defTabSz="913918"/>
            <a:endParaRPr lang="en-US" sz="1700">
              <a:solidFill>
                <a:srgbClr val="000000"/>
              </a:solidFill>
            </a:endParaRPr>
          </a:p>
        </p:txBody>
      </p:sp>
      <p:sp>
        <p:nvSpPr>
          <p:cNvPr id="123" name="APP 2"/>
          <p:cNvSpPr>
            <a:spLocks noEditPoints="1"/>
          </p:cNvSpPr>
          <p:nvPr/>
        </p:nvSpPr>
        <p:spPr bwMode="auto">
          <a:xfrm>
            <a:off x="5953528" y="3871858"/>
            <a:ext cx="796954" cy="822399"/>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5" tIns="45707" rIns="91415" bIns="45707" numCol="1" anchor="t" anchorCtr="0" compatLnSpc="1">
            <a:prstTxWarp prst="textNoShape">
              <a:avLst/>
            </a:prstTxWarp>
          </a:bodyPr>
          <a:lstStyle/>
          <a:p>
            <a:pPr defTabSz="913918"/>
            <a:endParaRPr lang="en-US" sz="1700">
              <a:solidFill>
                <a:srgbClr val="000000"/>
              </a:solidFill>
            </a:endParaRPr>
          </a:p>
        </p:txBody>
      </p:sp>
      <p:sp>
        <p:nvSpPr>
          <p:cNvPr id="124" name="APP 3"/>
          <p:cNvSpPr>
            <a:spLocks noEditPoints="1"/>
          </p:cNvSpPr>
          <p:nvPr/>
        </p:nvSpPr>
        <p:spPr bwMode="auto">
          <a:xfrm>
            <a:off x="5953528" y="5593094"/>
            <a:ext cx="796954" cy="822399"/>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bg1"/>
          </a:solidFill>
          <a:ln>
            <a:noFill/>
          </a:ln>
        </p:spPr>
        <p:txBody>
          <a:bodyPr vert="horz" wrap="square" lIns="91415" tIns="45707" rIns="91415" bIns="45707" numCol="1" anchor="t" anchorCtr="0" compatLnSpc="1">
            <a:prstTxWarp prst="textNoShape">
              <a:avLst/>
            </a:prstTxWarp>
          </a:bodyPr>
          <a:lstStyle/>
          <a:p>
            <a:pPr defTabSz="913918"/>
            <a:endParaRPr lang="en-US" sz="1700">
              <a:solidFill>
                <a:srgbClr val="000000"/>
              </a:solidFill>
            </a:endParaRPr>
          </a:p>
        </p:txBody>
      </p:sp>
      <p:sp>
        <p:nvSpPr>
          <p:cNvPr id="65" name="AutoShape 3"/>
          <p:cNvSpPr>
            <a:spLocks noChangeAspect="1" noChangeArrowheads="1" noTextEdit="1"/>
          </p:cNvSpPr>
          <p:nvPr/>
        </p:nvSpPr>
        <p:spPr bwMode="auto">
          <a:xfrm>
            <a:off x="382004" y="1600109"/>
            <a:ext cx="768648" cy="78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84" name="AutoShape 9"/>
          <p:cNvSpPr>
            <a:spLocks noChangeAspect="1" noChangeArrowheads="1" noTextEdit="1"/>
          </p:cNvSpPr>
          <p:nvPr/>
        </p:nvSpPr>
        <p:spPr bwMode="auto">
          <a:xfrm>
            <a:off x="381016" y="1599395"/>
            <a:ext cx="777063" cy="81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78" name="TextBox 77"/>
          <p:cNvSpPr txBox="1"/>
          <p:nvPr/>
        </p:nvSpPr>
        <p:spPr>
          <a:xfrm>
            <a:off x="3248012" y="5023164"/>
            <a:ext cx="354732" cy="197603"/>
          </a:xfrm>
          <a:prstGeom prst="rect">
            <a:avLst/>
          </a:prstGeom>
          <a:noFill/>
        </p:spPr>
        <p:txBody>
          <a:bodyPr wrap="none" lIns="0" tIns="0" rIns="0" bIns="0" rtlCol="0">
            <a:spAutoFit/>
          </a:bodyPr>
          <a:lstStyle/>
          <a:p>
            <a:pPr defTabSz="932470">
              <a:lnSpc>
                <a:spcPct val="90000"/>
              </a:lnSpc>
              <a:spcAft>
                <a:spcPts val="600"/>
              </a:spcAft>
            </a:pPr>
            <a:r>
              <a:rPr lang="en-US" sz="1399" b="1" dirty="0">
                <a:gradFill>
                  <a:gsLst>
                    <a:gs pos="2917">
                      <a:srgbClr val="FFFFFF"/>
                    </a:gs>
                    <a:gs pos="30000">
                      <a:srgbClr val="FFFFFF"/>
                    </a:gs>
                  </a:gsLst>
                  <a:lin ang="5400000" scaled="0"/>
                </a:gradFill>
              </a:rPr>
              <a:t>OPS</a:t>
            </a:r>
          </a:p>
        </p:txBody>
      </p:sp>
      <p:grpSp>
        <p:nvGrpSpPr>
          <p:cNvPr id="132" name="CODE 3"/>
          <p:cNvGrpSpPr/>
          <p:nvPr/>
        </p:nvGrpSpPr>
        <p:grpSpPr>
          <a:xfrm>
            <a:off x="1548064" y="3087013"/>
            <a:ext cx="780948" cy="813975"/>
            <a:chOff x="2328300" y="3506767"/>
            <a:chExt cx="551703" cy="575034"/>
          </a:xfrm>
        </p:grpSpPr>
        <p:sp>
          <p:nvSpPr>
            <p:cNvPr id="13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nvGrpSpPr>
            <p:cNvPr id="134" name="Group 133"/>
            <p:cNvGrpSpPr/>
            <p:nvPr/>
          </p:nvGrpSpPr>
          <p:grpSpPr>
            <a:xfrm>
              <a:off x="2328300" y="3506767"/>
              <a:ext cx="551703" cy="575034"/>
              <a:chOff x="3937001" y="4448175"/>
              <a:chExt cx="638175" cy="665163"/>
            </a:xfrm>
          </p:grpSpPr>
          <p:grpSp>
            <p:nvGrpSpPr>
              <p:cNvPr id="135" name="Group 10"/>
              <p:cNvGrpSpPr>
                <a:grpSpLocks noChangeAspect="1"/>
              </p:cNvGrpSpPr>
              <p:nvPr/>
            </p:nvGrpSpPr>
            <p:grpSpPr bwMode="auto">
              <a:xfrm>
                <a:off x="3937001" y="4448175"/>
                <a:ext cx="638175" cy="665163"/>
                <a:chOff x="2480" y="2802"/>
                <a:chExt cx="402" cy="419"/>
              </a:xfrm>
            </p:grpSpPr>
            <p:sp>
              <p:nvSpPr>
                <p:cNvPr id="13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4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chemeClr val="tx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4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nvGrpSpPr>
              <p:cNvPr id="136" name="Group 135"/>
              <p:cNvGrpSpPr/>
              <p:nvPr/>
            </p:nvGrpSpPr>
            <p:grpSpPr>
              <a:xfrm>
                <a:off x="4120302" y="4618868"/>
                <a:ext cx="293550" cy="349134"/>
                <a:chOff x="4662074" y="4335997"/>
                <a:chExt cx="234105" cy="278433"/>
              </a:xfrm>
            </p:grpSpPr>
            <p:sp>
              <p:nvSpPr>
                <p:cNvPr id="13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sp>
              <p:nvSpPr>
                <p:cNvPr id="13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chemeClr val="bg1"/>
                </a:solidFill>
                <a:ln w="0">
                  <a:noFill/>
                  <a:prstDash val="solid"/>
                  <a:round/>
                  <a:headEnd/>
                  <a:tailEnd/>
                </a:ln>
              </p:spPr>
              <p:txBody>
                <a:bodyPr vert="horz" wrap="square" lIns="91415" tIns="45707" rIns="91415" bIns="45707" numCol="1" anchor="t" anchorCtr="0" compatLnSpc="1">
                  <a:prstTxWarp prst="textNoShape">
                    <a:avLst/>
                  </a:prstTxWarp>
                </a:bodyPr>
                <a:lstStyle/>
                <a:p>
                  <a:pPr defTabSz="932470"/>
                  <a:endParaRPr lang="en-US">
                    <a:solidFill>
                      <a:srgbClr val="FFFFFF"/>
                    </a:solidFill>
                  </a:endParaRPr>
                </a:p>
              </p:txBody>
            </p:sp>
          </p:grpSp>
        </p:grpSp>
      </p:grpSp>
      <p:pic>
        <p:nvPicPr>
          <p:cNvPr id="92" name="Picture 9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52041" y="4412059"/>
            <a:ext cx="1094402" cy="2151068"/>
          </a:xfrm>
          <a:prstGeom prst="rect">
            <a:avLst/>
          </a:prstGeom>
        </p:spPr>
      </p:pic>
      <p:sp>
        <p:nvSpPr>
          <p:cNvPr id="125" name="TextBox 124"/>
          <p:cNvSpPr txBox="1"/>
          <p:nvPr/>
        </p:nvSpPr>
        <p:spPr>
          <a:xfrm>
            <a:off x="3400393" y="5175545"/>
            <a:ext cx="354732" cy="197603"/>
          </a:xfrm>
          <a:prstGeom prst="rect">
            <a:avLst/>
          </a:prstGeom>
          <a:noFill/>
        </p:spPr>
        <p:txBody>
          <a:bodyPr wrap="none" lIns="0" tIns="0" rIns="0" bIns="0" rtlCol="0">
            <a:spAutoFit/>
          </a:bodyPr>
          <a:lstStyle/>
          <a:p>
            <a:pPr defTabSz="932470">
              <a:lnSpc>
                <a:spcPct val="90000"/>
              </a:lnSpc>
              <a:spcAft>
                <a:spcPts val="600"/>
              </a:spcAft>
            </a:pPr>
            <a:r>
              <a:rPr lang="en-US" sz="1399" b="1" dirty="0">
                <a:gradFill>
                  <a:gsLst>
                    <a:gs pos="2917">
                      <a:schemeClr val="bg1"/>
                    </a:gs>
                    <a:gs pos="30000">
                      <a:schemeClr val="bg1"/>
                    </a:gs>
                  </a:gsLst>
                  <a:lin ang="5400000" scaled="0"/>
                </a:gradFill>
              </a:rPr>
              <a:t>OPS</a:t>
            </a:r>
          </a:p>
        </p:txBody>
      </p:sp>
      <p:sp>
        <p:nvSpPr>
          <p:cNvPr id="126" name="Freeform 147"/>
          <p:cNvSpPr>
            <a:spLocks/>
          </p:cNvSpPr>
          <p:nvPr/>
        </p:nvSpPr>
        <p:spPr bwMode="auto">
          <a:xfrm>
            <a:off x="1212639" y="5404550"/>
            <a:ext cx="256834" cy="999244"/>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2" tIns="45700" rIns="91402" bIns="45700" numCol="1" anchor="t" anchorCtr="0" compatLnSpc="1">
            <a:prstTxWarp prst="textNoShape">
              <a:avLst/>
            </a:prstTxWarp>
          </a:bodyPr>
          <a:lstStyle/>
          <a:p>
            <a:pPr defTabSz="932291"/>
            <a:endParaRPr lang="en-US" sz="1836">
              <a:solidFill>
                <a:srgbClr val="FFFFFF"/>
              </a:solidFill>
            </a:endParaRPr>
          </a:p>
        </p:txBody>
      </p:sp>
      <p:pic>
        <p:nvPicPr>
          <p:cNvPr id="127" name="Picture 1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843" y="4138373"/>
            <a:ext cx="1405957" cy="2516458"/>
          </a:xfrm>
          <a:prstGeom prst="rect">
            <a:avLst/>
          </a:prstGeom>
        </p:spPr>
      </p:pic>
      <p:sp>
        <p:nvSpPr>
          <p:cNvPr id="128" name="TextBox 127"/>
          <p:cNvSpPr txBox="1"/>
          <p:nvPr/>
        </p:nvSpPr>
        <p:spPr>
          <a:xfrm>
            <a:off x="890681" y="5186258"/>
            <a:ext cx="357281" cy="197603"/>
          </a:xfrm>
          <a:prstGeom prst="rect">
            <a:avLst/>
          </a:prstGeom>
          <a:noFill/>
        </p:spPr>
        <p:txBody>
          <a:bodyPr wrap="none" lIns="0" tIns="0" rIns="0" bIns="0" rtlCol="0">
            <a:spAutoFit/>
          </a:bodyPr>
          <a:lstStyle/>
          <a:p>
            <a:pPr defTabSz="932470">
              <a:lnSpc>
                <a:spcPct val="90000"/>
              </a:lnSpc>
              <a:spcAft>
                <a:spcPts val="600"/>
              </a:spcAft>
            </a:pPr>
            <a:r>
              <a:rPr lang="en-US" sz="1399" b="1" dirty="0">
                <a:gradFill>
                  <a:gsLst>
                    <a:gs pos="2917">
                      <a:schemeClr val="tx1">
                        <a:lumMod val="50000"/>
                      </a:schemeClr>
                    </a:gs>
                    <a:gs pos="74000">
                      <a:schemeClr val="tx1">
                        <a:lumMod val="50000"/>
                      </a:schemeClr>
                    </a:gs>
                  </a:gsLst>
                  <a:lin ang="5400000" scaled="0"/>
                </a:gradFill>
              </a:rPr>
              <a:t>DEV</a:t>
            </a:r>
          </a:p>
        </p:txBody>
      </p:sp>
      <p:sp>
        <p:nvSpPr>
          <p:cNvPr id="81" name="TextBox 80"/>
          <p:cNvSpPr txBox="1"/>
          <p:nvPr/>
        </p:nvSpPr>
        <p:spPr>
          <a:xfrm>
            <a:off x="7777052" y="1410750"/>
            <a:ext cx="4865530" cy="1766242"/>
          </a:xfrm>
          <a:prstGeom prst="rect">
            <a:avLst/>
          </a:prstGeom>
          <a:noFill/>
        </p:spPr>
        <p:txBody>
          <a:bodyPr wrap="none" lIns="182831" tIns="146264" rIns="182831" bIns="146264" rtlCol="0">
            <a:spAutoFit/>
          </a:bodyPr>
          <a:lstStyle/>
          <a:p>
            <a:pPr defTabSz="932470">
              <a:lnSpc>
                <a:spcPct val="90000"/>
              </a:lnSpc>
              <a:spcAft>
                <a:spcPts val="1199"/>
              </a:spcAft>
              <a:buSzPct val="90000"/>
            </a:pPr>
            <a:r>
              <a:rPr lang="en-US" sz="3599" dirty="0">
                <a:gradFill>
                  <a:gsLst>
                    <a:gs pos="0">
                      <a:schemeClr val="accent1"/>
                    </a:gs>
                    <a:gs pos="100000">
                      <a:schemeClr val="accent1"/>
                    </a:gs>
                  </a:gsLst>
                  <a:lin ang="5400000" scaled="0"/>
                </a:gradFill>
                <a:latin typeface="Segoe UI Light"/>
              </a:rPr>
              <a:t>Habits</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Production first mindset</a:t>
            </a:r>
          </a:p>
          <a:p>
            <a:pPr marL="290428" indent="-290428" defTabSz="932470">
              <a:lnSpc>
                <a:spcPct val="90000"/>
              </a:lnSpc>
              <a:spcAft>
                <a:spcPts val="1199"/>
              </a:spcAft>
              <a:buSzPct val="90000"/>
              <a:buFont typeface="Arial" panose="020B0604020202020204" pitchFamily="34" charset="0"/>
              <a:buChar char="•"/>
            </a:pPr>
            <a:r>
              <a:rPr lang="en-US" sz="2400" dirty="0">
                <a:gradFill>
                  <a:gsLst>
                    <a:gs pos="0">
                      <a:srgbClr val="505050"/>
                    </a:gs>
                    <a:gs pos="100000">
                      <a:srgbClr val="505050"/>
                    </a:gs>
                  </a:gsLst>
                </a:gradFill>
                <a:latin typeface="Segoe UI Light"/>
              </a:rPr>
              <a:t>Infrastructure as flexible resource</a:t>
            </a:r>
          </a:p>
        </p:txBody>
      </p:sp>
    </p:spTree>
    <p:extLst>
      <p:ext uri="{BB962C8B-B14F-4D97-AF65-F5344CB8AC3E}">
        <p14:creationId xmlns:p14="http://schemas.microsoft.com/office/powerpoint/2010/main" val="268806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par>
                          <p:cTn id="12" fill="hold">
                            <p:stCondLst>
                              <p:cond delay="2050"/>
                            </p:stCondLst>
                            <p:childTnLst>
                              <p:par>
                                <p:cTn id="13" presetID="10" presetClass="entr" presetSubtype="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childTnLst>
                          </p:cTn>
                        </p:par>
                        <p:par>
                          <p:cTn id="24" fill="hold">
                            <p:stCondLst>
                              <p:cond delay="0"/>
                            </p:stCondLst>
                            <p:childTnLst>
                              <p:par>
                                <p:cTn id="25" presetID="42" presetClass="path" presetSubtype="0" decel="100000" fill="hold" nodeType="afterEffect">
                                  <p:stCondLst>
                                    <p:cond delay="0"/>
                                  </p:stCondLst>
                                  <p:childTnLst>
                                    <p:animMotion origin="layout" path="M 1.51902E-6 -4.81616E-6 L 0.35627 -0.13073 " pathEditMode="relative" rAng="0" ptsTypes="AA">
                                      <p:cBhvr>
                                        <p:cTn id="26" dur="2000" fill="hold"/>
                                        <p:tgtEl>
                                          <p:spTgt spid="112"/>
                                        </p:tgtEl>
                                        <p:attrNameLst>
                                          <p:attrName>ppt_x</p:attrName>
                                          <p:attrName>ppt_y</p:attrName>
                                        </p:attrNameLst>
                                      </p:cBhvr>
                                      <p:rCtr x="17807" y="-6537"/>
                                    </p:animMotion>
                                  </p:childTnLst>
                                </p:cTn>
                              </p:par>
                              <p:par>
                                <p:cTn id="27" presetID="42" presetClass="path" presetSubtype="0" decel="100000" fill="hold" nodeType="withEffect">
                                  <p:stCondLst>
                                    <p:cond delay="0"/>
                                  </p:stCondLst>
                                  <p:childTnLst>
                                    <p:animMotion origin="layout" path="M 9.24177E-7 -4.81616E-6 L 0.35576 0.11371 " pathEditMode="relative" rAng="0" ptsTypes="AA">
                                      <p:cBhvr>
                                        <p:cTn id="28" dur="2000" fill="hold"/>
                                        <p:tgtEl>
                                          <p:spTgt spid="102"/>
                                        </p:tgtEl>
                                        <p:attrNameLst>
                                          <p:attrName>ppt_x</p:attrName>
                                          <p:attrName>ppt_y</p:attrName>
                                        </p:attrNameLst>
                                      </p:cBhvr>
                                      <p:rCtr x="17781" y="5674"/>
                                    </p:animMotion>
                                  </p:childTnLst>
                                </p:cTn>
                              </p:par>
                              <p:par>
                                <p:cTn id="29" presetID="42" presetClass="path" presetSubtype="0" decel="100000" fill="hold" nodeType="withEffect">
                                  <p:stCondLst>
                                    <p:cond delay="0"/>
                                  </p:stCondLst>
                                  <p:childTnLst>
                                    <p:animMotion origin="layout" path="M 9.24177E-7 -4.81616E-6 L 0.35678 0.36065 " pathEditMode="relative" rAng="0" ptsTypes="AA">
                                      <p:cBhvr>
                                        <p:cTn id="30" dur="2000" fill="hold"/>
                                        <p:tgtEl>
                                          <p:spTgt spid="91"/>
                                        </p:tgtEl>
                                        <p:attrNameLst>
                                          <p:attrName>ppt_x</p:attrName>
                                          <p:attrName>ppt_y</p:attrName>
                                        </p:attrNameLst>
                                      </p:cBhvr>
                                      <p:rCtr x="17833" y="18021"/>
                                    </p:animMotion>
                                  </p:childTnLst>
                                </p:cTn>
                              </p:par>
                            </p:childTnLst>
                          </p:cTn>
                        </p:par>
                        <p:par>
                          <p:cTn id="31" fill="hold">
                            <p:stCondLst>
                              <p:cond delay="2000"/>
                            </p:stCondLst>
                            <p:childTnLst>
                              <p:par>
                                <p:cTn id="32" presetID="10" presetClass="exit" presetSubtype="0" fill="hold" nodeType="afterEffect">
                                  <p:stCondLst>
                                    <p:cond delay="500"/>
                                  </p:stCondLst>
                                  <p:childTnLst>
                                    <p:animEffect transition="out" filter="fade">
                                      <p:cBhvr>
                                        <p:cTn id="33" dur="650"/>
                                        <p:tgtEl>
                                          <p:spTgt spid="112"/>
                                        </p:tgtEl>
                                      </p:cBhvr>
                                    </p:animEffect>
                                    <p:set>
                                      <p:cBhvr>
                                        <p:cTn id="34" dur="1" fill="hold">
                                          <p:stCondLst>
                                            <p:cond delay="649"/>
                                          </p:stCondLst>
                                        </p:cTn>
                                        <p:tgtEl>
                                          <p:spTgt spid="112"/>
                                        </p:tgtEl>
                                        <p:attrNameLst>
                                          <p:attrName>style.visibility</p:attrName>
                                        </p:attrNameLst>
                                      </p:cBhvr>
                                      <p:to>
                                        <p:strVal val="hidden"/>
                                      </p:to>
                                    </p:set>
                                  </p:childTnLst>
                                </p:cTn>
                              </p:par>
                            </p:childTnLst>
                          </p:cTn>
                        </p:par>
                        <p:par>
                          <p:cTn id="35" fill="hold">
                            <p:stCondLst>
                              <p:cond delay="3150"/>
                            </p:stCondLst>
                            <p:childTnLst>
                              <p:par>
                                <p:cTn id="36" presetID="10" presetClass="entr" presetSubtype="0" fill="hold" grpId="0"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650"/>
                                        <p:tgtEl>
                                          <p:spTgt spid="122"/>
                                        </p:tgtEl>
                                      </p:cBhvr>
                                    </p:animEffect>
                                  </p:childTnLst>
                                </p:cTn>
                              </p:par>
                            </p:childTnLst>
                          </p:cTn>
                        </p:par>
                        <p:par>
                          <p:cTn id="39" fill="hold">
                            <p:stCondLst>
                              <p:cond delay="3800"/>
                            </p:stCondLst>
                            <p:childTnLst>
                              <p:par>
                                <p:cTn id="40" presetID="10" presetClass="exit" presetSubtype="0" fill="hold" nodeType="afterEffect">
                                  <p:stCondLst>
                                    <p:cond delay="300"/>
                                  </p:stCondLst>
                                  <p:childTnLst>
                                    <p:animEffect transition="out" filter="fade">
                                      <p:cBhvr>
                                        <p:cTn id="41" dur="650"/>
                                        <p:tgtEl>
                                          <p:spTgt spid="102"/>
                                        </p:tgtEl>
                                      </p:cBhvr>
                                    </p:animEffect>
                                    <p:set>
                                      <p:cBhvr>
                                        <p:cTn id="42" dur="1" fill="hold">
                                          <p:stCondLst>
                                            <p:cond delay="649"/>
                                          </p:stCondLst>
                                        </p:cTn>
                                        <p:tgtEl>
                                          <p:spTgt spid="102"/>
                                        </p:tgtEl>
                                        <p:attrNameLst>
                                          <p:attrName>style.visibility</p:attrName>
                                        </p:attrNameLst>
                                      </p:cBhvr>
                                      <p:to>
                                        <p:strVal val="hidden"/>
                                      </p:to>
                                    </p:set>
                                  </p:childTnLst>
                                </p:cTn>
                              </p:par>
                            </p:childTnLst>
                          </p:cTn>
                        </p:par>
                        <p:par>
                          <p:cTn id="43" fill="hold">
                            <p:stCondLst>
                              <p:cond delay="4750"/>
                            </p:stCondLst>
                            <p:childTnLst>
                              <p:par>
                                <p:cTn id="44" presetID="10" presetClass="entr" presetSubtype="0" fill="hold" grpId="0" nodeType="after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650"/>
                                        <p:tgtEl>
                                          <p:spTgt spid="123"/>
                                        </p:tgtEl>
                                      </p:cBhvr>
                                    </p:animEffect>
                                  </p:childTnLst>
                                </p:cTn>
                              </p:par>
                            </p:childTnLst>
                          </p:cTn>
                        </p:par>
                        <p:par>
                          <p:cTn id="47" fill="hold">
                            <p:stCondLst>
                              <p:cond delay="5400"/>
                            </p:stCondLst>
                            <p:childTnLst>
                              <p:par>
                                <p:cTn id="48" presetID="10" presetClass="exit" presetSubtype="0" fill="hold" nodeType="afterEffect">
                                  <p:stCondLst>
                                    <p:cond delay="300"/>
                                  </p:stCondLst>
                                  <p:childTnLst>
                                    <p:animEffect transition="out" filter="fade">
                                      <p:cBhvr>
                                        <p:cTn id="49" dur="650"/>
                                        <p:tgtEl>
                                          <p:spTgt spid="91"/>
                                        </p:tgtEl>
                                      </p:cBhvr>
                                    </p:animEffect>
                                    <p:set>
                                      <p:cBhvr>
                                        <p:cTn id="50" dur="1" fill="hold">
                                          <p:stCondLst>
                                            <p:cond delay="649"/>
                                          </p:stCondLst>
                                        </p:cTn>
                                        <p:tgtEl>
                                          <p:spTgt spid="91"/>
                                        </p:tgtEl>
                                        <p:attrNameLst>
                                          <p:attrName>style.visibility</p:attrName>
                                        </p:attrNameLst>
                                      </p:cBhvr>
                                      <p:to>
                                        <p:strVal val="hidden"/>
                                      </p:to>
                                    </p:set>
                                  </p:childTnLst>
                                </p:cTn>
                              </p:par>
                            </p:childTnLst>
                          </p:cTn>
                        </p:par>
                        <p:par>
                          <p:cTn id="51" fill="hold">
                            <p:stCondLst>
                              <p:cond delay="6350"/>
                            </p:stCondLst>
                            <p:childTnLst>
                              <p:par>
                                <p:cTn id="52" presetID="10" presetClass="entr" presetSubtype="0" fill="hold" grpId="0"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fade">
                                      <p:cBhvr>
                                        <p:cTn id="54" dur="650"/>
                                        <p:tgtEl>
                                          <p:spTgt spid="124"/>
                                        </p:tgtEl>
                                      </p:cBhvr>
                                    </p:animEffect>
                                  </p:childTnLst>
                                </p:cTn>
                              </p:par>
                            </p:childTnLst>
                          </p:cTn>
                        </p:par>
                        <p:par>
                          <p:cTn id="55" fill="hold">
                            <p:stCondLst>
                              <p:cond delay="7000"/>
                            </p:stCondLst>
                            <p:childTnLst>
                              <p:par>
                                <p:cTn id="56" presetID="10" presetClass="entr" presetSubtype="0" fill="hold" grpId="0" nodeType="afterEffect">
                                  <p:stCondLst>
                                    <p:cond delay="50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8000"/>
                            </p:stCondLst>
                            <p:childTnLst>
                              <p:par>
                                <p:cTn id="63" presetID="10" presetClass="entr" presetSubtype="0" fill="hold" grpId="0" nodeType="afterEffect">
                                  <p:stCondLst>
                                    <p:cond delay="500"/>
                                  </p:stCondLst>
                                  <p:childTnLst>
                                    <p:set>
                                      <p:cBhvr>
                                        <p:cTn id="64" dur="1" fill="hold">
                                          <p:stCondLst>
                                            <p:cond delay="0"/>
                                          </p:stCondLst>
                                        </p:cTn>
                                        <p:tgtEl>
                                          <p:spTgt spid="81"/>
                                        </p:tgtEl>
                                        <p:attrNameLst>
                                          <p:attrName>style.visibility</p:attrName>
                                        </p:attrNameLst>
                                      </p:cBhvr>
                                      <p:to>
                                        <p:strVal val="visible"/>
                                      </p:to>
                                    </p:set>
                                    <p:animEffect transition="in" filter="fade">
                                      <p:cBhvr>
                                        <p:cTn id="6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2" name="Title 1"/>
          <p:cNvSpPr>
            <a:spLocks noGrp="1"/>
          </p:cNvSpPr>
          <p:nvPr>
            <p:ph type="title"/>
          </p:nvPr>
        </p:nvSpPr>
        <p:spPr/>
        <p:txBody>
          <a:bodyPr/>
          <a:lstStyle/>
          <a:p>
            <a:r>
              <a:rPr lang="es-ES" dirty="0" smtClean="0"/>
              <a:t>Azure </a:t>
            </a:r>
            <a:r>
              <a:rPr lang="es-ES" dirty="0" err="1" smtClean="0"/>
              <a:t>Resource</a:t>
            </a:r>
            <a:r>
              <a:rPr lang="es-ES" dirty="0" smtClean="0"/>
              <a:t> Manager</a:t>
            </a:r>
            <a:endParaRPr lang="es-ES" dirty="0"/>
          </a:p>
        </p:txBody>
      </p:sp>
    </p:spTree>
    <p:extLst>
      <p:ext uri="{BB962C8B-B14F-4D97-AF65-F5344CB8AC3E}">
        <p14:creationId xmlns:p14="http://schemas.microsoft.com/office/powerpoint/2010/main" val="13735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0" indent="0">
              <a:buNone/>
            </a:pPr>
            <a:r>
              <a:rPr lang="en-US" dirty="0">
                <a:latin typeface="Segoe UI Light" panose="020B0502040204020203" pitchFamily="34" charset="0"/>
                <a:cs typeface="Segoe UI Light" panose="020B0502040204020203" pitchFamily="34" charset="0"/>
              </a:rPr>
              <a:t>It’s difficult to…</a:t>
            </a:r>
          </a:p>
          <a:p>
            <a:pPr marL="0" indent="0">
              <a:buNone/>
            </a:pPr>
            <a:r>
              <a:rPr lang="en-US" dirty="0">
                <a:latin typeface="Segoe UI Light" panose="020B0502040204020203" pitchFamily="34" charset="0"/>
                <a:cs typeface="Segoe UI Light" panose="020B0502040204020203" pitchFamily="34" charset="0"/>
                <a:sym typeface="Wingdings" panose="05000000000000000000" pitchFamily="2" charset="2"/>
              </a:rPr>
              <a:t> </a:t>
            </a:r>
            <a:r>
              <a:rPr lang="en-US" dirty="0">
                <a:latin typeface="Segoe UI Light" panose="020B0502040204020203" pitchFamily="34" charset="0"/>
                <a:cs typeface="Segoe UI Light" panose="020B0502040204020203" pitchFamily="34" charset="0"/>
              </a:rPr>
              <a:t>Deploy or update a group of resources, repeatedly</a:t>
            </a:r>
          </a:p>
          <a:p>
            <a:pPr marL="0" indent="0">
              <a:buNone/>
            </a:pPr>
            <a:r>
              <a:rPr lang="en-US" dirty="0">
                <a:latin typeface="Segoe UI Light" panose="020B0502040204020203" pitchFamily="34" charset="0"/>
                <a:cs typeface="Segoe UI Light" panose="020B0502040204020203" pitchFamily="34" charset="0"/>
                <a:sym typeface="Wingdings" panose="05000000000000000000" pitchFamily="2" charset="2"/>
              </a:rPr>
              <a:t> </a:t>
            </a:r>
            <a:r>
              <a:rPr lang="en-US" dirty="0">
                <a:latin typeface="Segoe UI Light" panose="020B0502040204020203" pitchFamily="34" charset="0"/>
                <a:cs typeface="Segoe UI Light" panose="020B0502040204020203" pitchFamily="34" charset="0"/>
              </a:rPr>
              <a:t>Manage permissions on a group of resources</a:t>
            </a:r>
          </a:p>
          <a:p>
            <a:pPr marL="0" indent="0">
              <a:buNone/>
            </a:pPr>
            <a:r>
              <a:rPr lang="en-US" dirty="0">
                <a:latin typeface="Segoe UI Light" panose="020B0502040204020203" pitchFamily="34" charset="0"/>
                <a:cs typeface="Segoe UI Light" panose="020B0502040204020203" pitchFamily="34" charset="0"/>
                <a:sym typeface="Wingdings" panose="05000000000000000000" pitchFamily="2" charset="2"/>
              </a:rPr>
              <a:t> </a:t>
            </a:r>
            <a:r>
              <a:rPr lang="en-US" dirty="0">
                <a:latin typeface="Segoe UI Light" panose="020B0502040204020203" pitchFamily="34" charset="0"/>
                <a:cs typeface="Segoe UI Light" panose="020B0502040204020203" pitchFamily="34" charset="0"/>
              </a:rPr>
              <a:t>Visualize a group of resources in a logical view, including </a:t>
            </a:r>
            <a:r>
              <a:rPr lang="en-US" dirty="0" smtClean="0">
                <a:latin typeface="Segoe UI Light" panose="020B0502040204020203" pitchFamily="34" charset="0"/>
                <a:cs typeface="Segoe UI Light" panose="020B0502040204020203" pitchFamily="34" charset="0"/>
              </a:rPr>
              <a:t>monitoring/billing</a:t>
            </a:r>
            <a:endParaRPr lang="en-US" dirty="0">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smtClean="0"/>
              <a:t>Today’s Challenge</a:t>
            </a:r>
            <a:endParaRPr lang="en-US" dirty="0"/>
          </a:p>
        </p:txBody>
      </p:sp>
    </p:spTree>
    <p:extLst>
      <p:ext uri="{BB962C8B-B14F-4D97-AF65-F5344CB8AC3E}">
        <p14:creationId xmlns:p14="http://schemas.microsoft.com/office/powerpoint/2010/main" val="148735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07" y="1212859"/>
            <a:ext cx="11885683" cy="3730252"/>
          </a:xfrm>
        </p:spPr>
        <p:txBody>
          <a:bodyPr/>
          <a:lstStyle/>
          <a:p>
            <a:pPr>
              <a:buClr>
                <a:schemeClr val="tx1"/>
              </a:buClr>
              <a:buFont typeface="Wingdings" panose="05000000000000000000" pitchFamily="2" charset="2"/>
              <a:buChar char="à"/>
            </a:pPr>
            <a:endParaRPr lang="en-US" sz="3600" dirty="0" smtClean="0">
              <a:gradFill>
                <a:gsLst>
                  <a:gs pos="1250">
                    <a:schemeClr val="tx1"/>
                  </a:gs>
                  <a:gs pos="100000">
                    <a:schemeClr val="tx1"/>
                  </a:gs>
                </a:gsLst>
                <a:lin ang="5400000" scaled="0"/>
              </a:gradFill>
              <a:cs typeface="Segoe UI Light" panose="020B0502040204020203" pitchFamily="34" charset="0"/>
            </a:endParaRPr>
          </a:p>
          <a:p>
            <a:pPr>
              <a:buClr>
                <a:schemeClr val="tx1"/>
              </a:buClr>
              <a:buFont typeface="Wingdings" panose="05000000000000000000" pitchFamily="2" charset="2"/>
              <a:buChar char="à"/>
            </a:pPr>
            <a:r>
              <a:rPr lang="en-US" sz="3600" dirty="0" smtClean="0">
                <a:gradFill>
                  <a:gsLst>
                    <a:gs pos="1250">
                      <a:schemeClr val="tx1"/>
                    </a:gs>
                    <a:gs pos="100000">
                      <a:schemeClr val="tx1"/>
                    </a:gs>
                  </a:gsLst>
                  <a:lin ang="5400000" scaled="0"/>
                </a:gradFill>
                <a:cs typeface="Segoe UI Light" panose="020B0502040204020203" pitchFamily="34" charset="0"/>
              </a:rPr>
              <a:t>Application </a:t>
            </a:r>
            <a:r>
              <a:rPr lang="en-US" sz="3600" dirty="0">
                <a:gradFill>
                  <a:gsLst>
                    <a:gs pos="1250">
                      <a:schemeClr val="tx1"/>
                    </a:gs>
                    <a:gs pos="100000">
                      <a:schemeClr val="tx1"/>
                    </a:gs>
                  </a:gsLst>
                  <a:lin ang="5400000" scaled="0"/>
                </a:gradFill>
                <a:cs typeface="Segoe UI Light" panose="020B0502040204020203" pitchFamily="34" charset="0"/>
              </a:rPr>
              <a:t>Lifecycle Container</a:t>
            </a:r>
          </a:p>
          <a:p>
            <a:pPr>
              <a:buClr>
                <a:schemeClr val="tx1"/>
              </a:buClr>
              <a:buFont typeface="Wingdings" panose="05000000000000000000" pitchFamily="2" charset="2"/>
              <a:buChar char="à"/>
            </a:pPr>
            <a:endParaRPr lang="en-US" sz="3600" dirty="0">
              <a:gradFill>
                <a:gsLst>
                  <a:gs pos="1250">
                    <a:schemeClr val="tx1"/>
                  </a:gs>
                  <a:gs pos="100000">
                    <a:schemeClr val="tx1"/>
                  </a:gs>
                </a:gsLst>
                <a:lin ang="5400000" scaled="0"/>
              </a:gradFill>
              <a:cs typeface="Segoe UI Light" panose="020B0502040204020203" pitchFamily="34" charset="0"/>
            </a:endParaRPr>
          </a:p>
          <a:p>
            <a:pPr>
              <a:buClr>
                <a:schemeClr val="tx1"/>
              </a:buClr>
              <a:buFont typeface="Wingdings" panose="05000000000000000000" pitchFamily="2" charset="2"/>
              <a:buChar char="à"/>
            </a:pPr>
            <a:r>
              <a:rPr lang="en-US" sz="3600" dirty="0">
                <a:gradFill>
                  <a:gsLst>
                    <a:gs pos="1250">
                      <a:schemeClr val="tx1"/>
                    </a:gs>
                    <a:gs pos="100000">
                      <a:schemeClr val="tx1"/>
                    </a:gs>
                  </a:gsLst>
                  <a:lin ang="5400000" scaled="0"/>
                </a:gradFill>
                <a:cs typeface="Segoe UI Light" panose="020B0502040204020203" pitchFamily="34" charset="0"/>
              </a:rPr>
              <a:t>Declarative solution for Deployment and Configuration</a:t>
            </a:r>
          </a:p>
          <a:p>
            <a:pPr>
              <a:buClr>
                <a:schemeClr val="tx1"/>
              </a:buClr>
              <a:buFont typeface="Wingdings" panose="05000000000000000000" pitchFamily="2" charset="2"/>
              <a:buChar char="à"/>
            </a:pPr>
            <a:endParaRPr lang="en-US" sz="3600" dirty="0">
              <a:gradFill>
                <a:gsLst>
                  <a:gs pos="1250">
                    <a:schemeClr val="tx1"/>
                  </a:gs>
                  <a:gs pos="100000">
                    <a:schemeClr val="tx1"/>
                  </a:gs>
                </a:gsLst>
                <a:lin ang="5400000" scaled="0"/>
              </a:gradFill>
              <a:cs typeface="Segoe UI Light" panose="020B0502040204020203" pitchFamily="34" charset="0"/>
            </a:endParaRPr>
          </a:p>
          <a:p>
            <a:pPr>
              <a:buClr>
                <a:schemeClr val="tx1"/>
              </a:buClr>
              <a:buFont typeface="Wingdings" panose="05000000000000000000" pitchFamily="2" charset="2"/>
              <a:buChar char="à"/>
            </a:pPr>
            <a:r>
              <a:rPr lang="en-US" sz="3600" dirty="0">
                <a:gradFill>
                  <a:gsLst>
                    <a:gs pos="1250">
                      <a:schemeClr val="tx1"/>
                    </a:gs>
                    <a:gs pos="100000">
                      <a:schemeClr val="tx1"/>
                    </a:gs>
                  </a:gsLst>
                  <a:lin ang="5400000" scaled="0"/>
                </a:gradFill>
                <a:cs typeface="Segoe UI Light" panose="020B0502040204020203" pitchFamily="34" charset="0"/>
              </a:rPr>
              <a:t>Consistent Management Layer</a:t>
            </a:r>
          </a:p>
        </p:txBody>
      </p:sp>
      <p:sp>
        <p:nvSpPr>
          <p:cNvPr id="2" name="Title 1"/>
          <p:cNvSpPr>
            <a:spLocks noGrp="1"/>
          </p:cNvSpPr>
          <p:nvPr>
            <p:ph type="title"/>
          </p:nvPr>
        </p:nvSpPr>
        <p:spPr/>
        <p:txBody>
          <a:bodyPr/>
          <a:lstStyle/>
          <a:p>
            <a:r>
              <a:rPr lang="en-US" dirty="0" smtClean="0"/>
              <a:t>Introducing Resource Manager</a:t>
            </a:r>
            <a:endParaRPr lang="en-US" dirty="0"/>
          </a:p>
        </p:txBody>
      </p:sp>
    </p:spTree>
    <p:extLst>
      <p:ext uri="{BB962C8B-B14F-4D97-AF65-F5344CB8AC3E}">
        <p14:creationId xmlns:p14="http://schemas.microsoft.com/office/powerpoint/2010/main" val="68419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 Placeholder 5"/>
          <p:cNvSpPr>
            <a:spLocks noGrp="1"/>
          </p:cNvSpPr>
          <p:nvPr>
            <p:ph type="body" sz="quarter" idx="10"/>
          </p:nvPr>
        </p:nvSpPr>
        <p:spPr>
          <a:xfrm>
            <a:off x="276972" y="1363662"/>
            <a:ext cx="5485698" cy="517065"/>
          </a:xfrm>
        </p:spPr>
        <p:txBody>
          <a:bodyPr/>
          <a:lstStyle/>
          <a:p>
            <a:endParaRPr lang="en-US" sz="2400"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a:xfrm>
            <a:off x="6676954" y="1363662"/>
            <a:ext cx="5485698" cy="4382354"/>
          </a:xfrm>
        </p:spPr>
        <p:txBody>
          <a:bodyPr/>
          <a:lstStyle/>
          <a:p>
            <a:r>
              <a:rPr lang="en-US" sz="5999" dirty="0"/>
              <a:t>Resource Groups</a:t>
            </a:r>
            <a:endParaRPr lang="en-US" dirty="0"/>
          </a:p>
          <a:p>
            <a:pPr marL="400010" lvl="1" indent="-400010"/>
            <a:r>
              <a:rPr lang="en-US" sz="2400" dirty="0">
                <a:latin typeface="Segoe UI Light" panose="020B0502040204020203" pitchFamily="34" charset="0"/>
                <a:cs typeface="Segoe UI Light" panose="020B0502040204020203" pitchFamily="34" charset="0"/>
                <a:sym typeface="Wingdings" panose="05000000000000000000" pitchFamily="2" charset="2"/>
              </a:rPr>
              <a:t> </a:t>
            </a:r>
            <a:r>
              <a:rPr lang="en-US" sz="2400" dirty="0">
                <a:latin typeface="Segoe UI Light" panose="020B0502040204020203" pitchFamily="34" charset="0"/>
                <a:cs typeface="Segoe UI Light" panose="020B0502040204020203" pitchFamily="34" charset="0"/>
              </a:rPr>
              <a:t>Tightly coupled containers of multiple resources of similar or different types</a:t>
            </a:r>
          </a:p>
          <a:p>
            <a:pPr marL="400010" lvl="1" indent="-400010"/>
            <a:r>
              <a:rPr lang="en-US" sz="2400" dirty="0">
                <a:latin typeface="Segoe UI Light" panose="020B0502040204020203" pitchFamily="34" charset="0"/>
                <a:cs typeface="Segoe UI Light" panose="020B0502040204020203" pitchFamily="34" charset="0"/>
                <a:sym typeface="Wingdings" panose="05000000000000000000" pitchFamily="2" charset="2"/>
              </a:rPr>
              <a:t> </a:t>
            </a:r>
            <a:r>
              <a:rPr lang="en-US" sz="2400" dirty="0">
                <a:latin typeface="Segoe UI Light" panose="020B0502040204020203" pitchFamily="34" charset="0"/>
                <a:cs typeface="Segoe UI Light" panose="020B0502040204020203" pitchFamily="34" charset="0"/>
              </a:rPr>
              <a:t>Every resource *must* exist in one and only one resource group</a:t>
            </a:r>
          </a:p>
          <a:p>
            <a:pPr marL="400010" lvl="1" indent="-400010"/>
            <a:r>
              <a:rPr lang="en-US" sz="2400" dirty="0">
                <a:latin typeface="Segoe UI Light" panose="020B0502040204020203" pitchFamily="34" charset="0"/>
                <a:cs typeface="Segoe UI Light" panose="020B0502040204020203" pitchFamily="34" charset="0"/>
                <a:sym typeface="Wingdings" panose="05000000000000000000" pitchFamily="2" charset="2"/>
              </a:rPr>
              <a:t> </a:t>
            </a:r>
            <a:r>
              <a:rPr lang="en-US" sz="2400" dirty="0">
                <a:latin typeface="Segoe UI Light" panose="020B0502040204020203" pitchFamily="34" charset="0"/>
                <a:cs typeface="Segoe UI Light" panose="020B0502040204020203" pitchFamily="34" charset="0"/>
              </a:rPr>
              <a:t>Resource groups can span regions</a:t>
            </a:r>
          </a:p>
          <a:p>
            <a:endParaRPr lang="en-US" dirty="0"/>
          </a:p>
        </p:txBody>
      </p:sp>
      <p:grpSp>
        <p:nvGrpSpPr>
          <p:cNvPr id="109" name="Group 108"/>
          <p:cNvGrpSpPr>
            <a:grpSpLocks noChangeAspect="1"/>
          </p:cNvGrpSpPr>
          <p:nvPr/>
        </p:nvGrpSpPr>
        <p:grpSpPr bwMode="auto">
          <a:xfrm>
            <a:off x="925396" y="1073459"/>
            <a:ext cx="4947606" cy="4725385"/>
            <a:chOff x="405" y="668"/>
            <a:chExt cx="3117" cy="2977"/>
          </a:xfrm>
        </p:grpSpPr>
        <p:sp>
          <p:nvSpPr>
            <p:cNvPr id="110"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1"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2"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3"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4"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5"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6"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7"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8"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19"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0"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1"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2"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3"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4"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5"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6"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7"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8"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29"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0"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1"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2"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3"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4"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5"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6"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7"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8"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9"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0"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1"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2"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3"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4"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5"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6"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7"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8"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49"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0"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1"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2"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3"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4"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5"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6"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7"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8"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59"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0"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1"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2"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3"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4"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5"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6"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7"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8"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69"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0"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1"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2"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3"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4"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5"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6"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7"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8"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79"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0"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1"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2"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3"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4"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5"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6"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7"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8"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89"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0"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1"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2"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3"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4"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5"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6"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7"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98" name="Rectangle 92"/>
            <p:cNvSpPr>
              <a:spLocks noChangeArrowheads="1"/>
            </p:cNvSpPr>
            <p:nvPr/>
          </p:nvSpPr>
          <p:spPr bwMode="auto">
            <a:xfrm>
              <a:off x="1487" y="2092"/>
              <a:ext cx="35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1400" b="1">
                  <a:solidFill>
                    <a:srgbClr val="FFFFFF"/>
                  </a:solidFill>
                  <a:latin typeface="Segoe UI Semibold" panose="020B0702040204020203" pitchFamily="34" charset="0"/>
                </a:rPr>
                <a:t>RESOU</a:t>
              </a:r>
              <a:endParaRPr lang="en-US" altLang="en-US"/>
            </a:p>
          </p:txBody>
        </p:sp>
        <p:sp>
          <p:nvSpPr>
            <p:cNvPr id="199"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1400" b="1">
                  <a:solidFill>
                    <a:srgbClr val="FFFFFF"/>
                  </a:solidFill>
                  <a:latin typeface="Segoe UI Semibold" panose="020B0702040204020203" pitchFamily="34" charset="0"/>
                </a:rPr>
                <a:t>R</a:t>
              </a:r>
              <a:endParaRPr lang="en-US" altLang="en-US"/>
            </a:p>
          </p:txBody>
        </p:sp>
        <p:sp>
          <p:nvSpPr>
            <p:cNvPr id="200"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1400" b="1">
                  <a:solidFill>
                    <a:srgbClr val="FFFFFF"/>
                  </a:solidFill>
                  <a:latin typeface="Segoe UI Semibold" panose="020B0702040204020203" pitchFamily="34" charset="0"/>
                </a:rPr>
                <a:t>CE G</a:t>
              </a:r>
              <a:endParaRPr lang="en-US" altLang="en-US"/>
            </a:p>
          </p:txBody>
        </p:sp>
        <p:sp>
          <p:nvSpPr>
            <p:cNvPr id="201"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1400" b="1">
                  <a:solidFill>
                    <a:srgbClr val="FFFFFF"/>
                  </a:solidFill>
                  <a:latin typeface="Segoe UI Semibold" panose="020B0702040204020203" pitchFamily="34" charset="0"/>
                </a:rPr>
                <a:t>R</a:t>
              </a:r>
              <a:endParaRPr lang="en-US" altLang="en-US"/>
            </a:p>
          </p:txBody>
        </p:sp>
        <p:sp>
          <p:nvSpPr>
            <p:cNvPr id="202"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09"/>
              <a:r>
                <a:rPr lang="en-US" altLang="en-US" sz="1400" b="1">
                  <a:solidFill>
                    <a:srgbClr val="FFFFFF"/>
                  </a:solidFill>
                  <a:latin typeface="Segoe UI Semibold" panose="020B0702040204020203" pitchFamily="34" charset="0"/>
                </a:rPr>
                <a:t>OUP</a:t>
              </a:r>
              <a:endParaRPr lang="en-US" altLang="en-US"/>
            </a:p>
          </p:txBody>
        </p:sp>
        <p:sp>
          <p:nvSpPr>
            <p:cNvPr id="203"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4"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5"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6"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7"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8"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09"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0"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211"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3623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prstGeom prst="rect">
            <a:avLst/>
          </a:prstGeom>
        </p:spPr>
        <p:txBody>
          <a:bodyPr>
            <a:noAutofit/>
          </a:bodyPr>
          <a:lstStyle/>
          <a:p>
            <a:pPr marL="0" indent="0">
              <a:buNone/>
            </a:pPr>
            <a:r>
              <a:rPr lang="en-US" sz="4080" i="1" dirty="0">
                <a:solidFill>
                  <a:srgbClr val="00BCF2"/>
                </a:solidFill>
                <a:latin typeface="Segoe UI Light" panose="020B0502040204020203" pitchFamily="34" charset="0"/>
                <a:cs typeface="Segoe UI Light" panose="020B0502040204020203" pitchFamily="34" charset="0"/>
              </a:rPr>
              <a:t>Resource Group is a unit of management</a:t>
            </a:r>
          </a:p>
          <a:p>
            <a:pPr marL="0" indent="0">
              <a:buNone/>
            </a:pPr>
            <a:endParaRPr lang="en-US" sz="4080" dirty="0">
              <a:latin typeface="Segoe UI Light" panose="020B0502040204020203" pitchFamily="34" charset="0"/>
              <a:cs typeface="Segoe UI Light" panose="020B0502040204020203" pitchFamily="34" charset="0"/>
            </a:endParaRPr>
          </a:p>
          <a:p>
            <a:pPr>
              <a:buFont typeface="Wingdings" panose="05000000000000000000" pitchFamily="2" charset="2"/>
              <a:buChar char="à"/>
            </a:pPr>
            <a:r>
              <a:rPr lang="en-US" sz="2856" dirty="0">
                <a:cs typeface="Segoe UI Light" panose="020B0502040204020203" pitchFamily="34" charset="0"/>
              </a:rPr>
              <a:t> </a:t>
            </a:r>
            <a:r>
              <a:rPr lang="en-US" sz="2856" b="1" dirty="0">
                <a:cs typeface="Segoe UI Light" panose="020B0502040204020203" pitchFamily="34" charset="0"/>
              </a:rPr>
              <a:t>Lifecycle</a:t>
            </a:r>
            <a:r>
              <a:rPr lang="en-US" sz="2856" dirty="0">
                <a:cs typeface="Segoe UI Light" panose="020B0502040204020203" pitchFamily="34" charset="0"/>
              </a:rPr>
              <a:t>: </a:t>
            </a:r>
            <a:r>
              <a:rPr lang="en-US" sz="2856" dirty="0">
                <a:latin typeface="Segoe UI Light" panose="020B0502040204020203" pitchFamily="34" charset="0"/>
                <a:cs typeface="Segoe UI Light" panose="020B0502040204020203" pitchFamily="34" charset="0"/>
              </a:rPr>
              <a:t>deployment, update, delete, status</a:t>
            </a:r>
          </a:p>
          <a:p>
            <a:pPr marL="0" indent="0">
              <a:buNone/>
            </a:pPr>
            <a:endParaRPr lang="en-US" sz="2856" dirty="0">
              <a:latin typeface="Segoe UI Light" panose="020B0502040204020203" pitchFamily="34" charset="0"/>
              <a:cs typeface="Segoe UI Light" panose="020B0502040204020203" pitchFamily="34" charset="0"/>
            </a:endParaRPr>
          </a:p>
          <a:p>
            <a:pPr marL="0" indent="0">
              <a:buNone/>
            </a:pPr>
            <a:r>
              <a:rPr lang="en-US" sz="2856" b="1" dirty="0">
                <a:cs typeface="Segoe UI Light" panose="020B0502040204020203" pitchFamily="34" charset="0"/>
                <a:sym typeface="Wingdings" panose="05000000000000000000" pitchFamily="2" charset="2"/>
              </a:rPr>
              <a:t> Grouping</a:t>
            </a:r>
            <a:r>
              <a:rPr lang="en-US" sz="2856" b="1" dirty="0">
                <a:latin typeface="Segoe UI Light" panose="020B0502040204020203" pitchFamily="34" charset="0"/>
                <a:cs typeface="Segoe UI Light" panose="020B0502040204020203" pitchFamily="34" charset="0"/>
                <a:sym typeface="Wingdings" panose="05000000000000000000" pitchFamily="2" charset="2"/>
              </a:rPr>
              <a:t>:</a:t>
            </a:r>
            <a:r>
              <a:rPr lang="en-US" sz="2856" dirty="0">
                <a:latin typeface="Segoe UI Light" panose="020B0502040204020203" pitchFamily="34" charset="0"/>
                <a:cs typeface="Segoe UI Light" panose="020B0502040204020203" pitchFamily="34" charset="0"/>
                <a:sym typeface="Wingdings" panose="05000000000000000000" pitchFamily="2" charset="2"/>
              </a:rPr>
              <a:t> m</a:t>
            </a:r>
            <a:r>
              <a:rPr lang="en-US" sz="2856" dirty="0">
                <a:latin typeface="Segoe UI Light" panose="020B0502040204020203" pitchFamily="34" charset="0"/>
                <a:cs typeface="Segoe UI Light" panose="020B0502040204020203" pitchFamily="34" charset="0"/>
              </a:rPr>
              <a:t>etering, billing, quota: applied &amp; rolled up to group</a:t>
            </a:r>
          </a:p>
          <a:p>
            <a:pPr marL="0" indent="0">
              <a:buNone/>
            </a:pPr>
            <a:endParaRPr lang="en-US" sz="2856"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dirty="0" smtClean="0"/>
              <a:t>Coupling for Resources</a:t>
            </a:r>
            <a:endParaRPr lang="en-US" dirty="0"/>
          </a:p>
        </p:txBody>
      </p:sp>
    </p:spTree>
    <p:extLst>
      <p:ext uri="{BB962C8B-B14F-4D97-AF65-F5344CB8AC3E}">
        <p14:creationId xmlns:p14="http://schemas.microsoft.com/office/powerpoint/2010/main" val="37374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a:t>Ibon Landa</a:t>
            </a:r>
          </a:p>
          <a:p>
            <a:pPr lvl="0"/>
            <a:r>
              <a:rPr lang="en-US" dirty="0" smtClean="0"/>
              <a:t>ALM &amp; Cloud Team Lead</a:t>
            </a:r>
            <a:endParaRPr lang="en-US" dirty="0"/>
          </a:p>
          <a:p>
            <a:pPr lvl="0"/>
            <a:r>
              <a:rPr lang="en-US" dirty="0" smtClean="0"/>
              <a:t>ilanda@plainconcepts.com</a:t>
            </a:r>
            <a:endParaRPr lang="en-US" dirty="0"/>
          </a:p>
        </p:txBody>
      </p:sp>
      <p:sp>
        <p:nvSpPr>
          <p:cNvPr id="3" name="Title 2"/>
          <p:cNvSpPr>
            <a:spLocks noGrp="1"/>
          </p:cNvSpPr>
          <p:nvPr>
            <p:ph type="title"/>
          </p:nvPr>
        </p:nvSpPr>
        <p:spPr/>
        <p:txBody>
          <a:bodyPr/>
          <a:lstStyle/>
          <a:p>
            <a:r>
              <a:rPr lang="es-ES" sz="4800" dirty="0" smtClean="0"/>
              <a:t>DevOps: Azure </a:t>
            </a:r>
            <a:r>
              <a:rPr lang="es-ES" sz="4800" dirty="0" err="1" smtClean="0"/>
              <a:t>Resource</a:t>
            </a:r>
            <a:r>
              <a:rPr lang="es-ES" sz="4800" dirty="0" smtClean="0"/>
              <a:t> Manager y </a:t>
            </a:r>
            <a:r>
              <a:rPr lang="es-ES" sz="4800" dirty="0" err="1" smtClean="0"/>
              <a:t>Powershell</a:t>
            </a:r>
            <a:r>
              <a:rPr lang="es-ES" sz="4800" dirty="0" smtClean="0"/>
              <a:t> DSC</a:t>
            </a:r>
            <a:endParaRPr lang="es-ES" sz="4800" dirty="0"/>
          </a:p>
        </p:txBody>
      </p:sp>
    </p:spTree>
    <p:extLst>
      <p:ext uri="{BB962C8B-B14F-4D97-AF65-F5344CB8AC3E}">
        <p14:creationId xmlns:p14="http://schemas.microsoft.com/office/powerpoint/2010/main" val="191004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 Group Lifecycle</a:t>
            </a:r>
            <a:endParaRPr lang="en-US" dirty="0"/>
          </a:p>
        </p:txBody>
      </p:sp>
      <p:sp>
        <p:nvSpPr>
          <p:cNvPr id="3" name="Subtitle 2"/>
          <p:cNvSpPr>
            <a:spLocks noGrp="1"/>
          </p:cNvSpPr>
          <p:nvPr>
            <p:ph type="body" sz="quarter" idx="10"/>
          </p:nvPr>
        </p:nvSpPr>
        <p:spPr>
          <a:xfrm>
            <a:off x="276972" y="1363663"/>
            <a:ext cx="5485698" cy="4953000"/>
          </a:xfrm>
        </p:spPr>
        <p:txBody>
          <a:bodyPr/>
          <a:lstStyle/>
          <a:p>
            <a:r>
              <a:rPr lang="en-US" dirty="0" smtClean="0"/>
              <a:t>Question: </a:t>
            </a:r>
          </a:p>
          <a:p>
            <a:pPr lvl="1"/>
            <a:r>
              <a:rPr lang="en-US" dirty="0" smtClean="0"/>
              <a:t>Should these resources be in the same group or a different one?</a:t>
            </a:r>
          </a:p>
          <a:p>
            <a:endParaRPr lang="en-US" dirty="0" smtClean="0"/>
          </a:p>
          <a:p>
            <a:r>
              <a:rPr lang="en-US" dirty="0" smtClean="0"/>
              <a:t>Hint: </a:t>
            </a:r>
          </a:p>
          <a:p>
            <a:pPr lvl="1"/>
            <a:r>
              <a:rPr lang="en-US" dirty="0" smtClean="0"/>
              <a:t>Do they have common lifecycle and management?</a:t>
            </a:r>
          </a:p>
          <a:p>
            <a:endParaRPr lang="en-US" dirty="0" smtClean="0"/>
          </a:p>
          <a:p>
            <a:r>
              <a:rPr lang="en-US" dirty="0" smtClean="0"/>
              <a:t>Answer: </a:t>
            </a:r>
          </a:p>
          <a:p>
            <a:pPr lvl="1"/>
            <a:r>
              <a:rPr lang="en-US" dirty="0" smtClean="0"/>
              <a:t>Up to you.</a:t>
            </a:r>
          </a:p>
          <a:p>
            <a:endParaRPr lang="en-US" dirty="0" smtClean="0"/>
          </a:p>
          <a:p>
            <a:endParaRPr lang="en-US" dirty="0"/>
          </a:p>
        </p:txBody>
      </p:sp>
      <p:sp>
        <p:nvSpPr>
          <p:cNvPr id="9" name="Text Placeholder 8"/>
          <p:cNvSpPr>
            <a:spLocks noGrp="1"/>
          </p:cNvSpPr>
          <p:nvPr>
            <p:ph type="body" sz="quarter" idx="11"/>
          </p:nvPr>
        </p:nvSpPr>
        <p:spPr/>
        <p:txBody>
          <a:bodyPr/>
          <a:lstStyle/>
          <a:p>
            <a:endParaRPr lang="en-US"/>
          </a:p>
        </p:txBody>
      </p:sp>
      <p:sp>
        <p:nvSpPr>
          <p:cNvPr id="5" name="Subtitle 2"/>
          <p:cNvSpPr txBox="1">
            <a:spLocks/>
          </p:cNvSpPr>
          <p:nvPr/>
        </p:nvSpPr>
        <p:spPr>
          <a:xfrm>
            <a:off x="572771" y="2943233"/>
            <a:ext cx="4762470" cy="1486513"/>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4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
        <p:nvSpPr>
          <p:cNvPr id="6" name="Subtitle 2"/>
          <p:cNvSpPr txBox="1">
            <a:spLocks/>
          </p:cNvSpPr>
          <p:nvPr/>
        </p:nvSpPr>
        <p:spPr>
          <a:xfrm>
            <a:off x="572771" y="4391914"/>
            <a:ext cx="4762470" cy="1486513"/>
          </a:xfrm>
          <a:prstGeom prst="rect">
            <a:avLst/>
          </a:prstGeom>
        </p:spPr>
        <p:txBody>
          <a:bodyPr vert="horz" lIns="93248" tIns="46624" rIns="93248" bIns="4662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4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704861" y="1335909"/>
            <a:ext cx="6008737" cy="5064035"/>
          </a:xfrm>
          <a:prstGeom prst="rect">
            <a:avLst/>
          </a:prstGeom>
        </p:spPr>
      </p:pic>
    </p:spTree>
    <p:extLst>
      <p:ext uri="{BB962C8B-B14F-4D97-AF65-F5344CB8AC3E}">
        <p14:creationId xmlns:p14="http://schemas.microsoft.com/office/powerpoint/2010/main" val="347873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68619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872741" y="1016192"/>
            <a:ext cx="3416952" cy="130091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8" tIns="93248" rIns="34973" bIns="34973" rtlCol="0" anchor="t" anchorCtr="0"/>
          <a:lstStyle/>
          <a:p>
            <a:pPr defTabSz="950866"/>
            <a:r>
              <a:rPr lang="en-US" sz="1428" dirty="0">
                <a:solidFill>
                  <a:schemeClr val="tx1"/>
                </a:solidFill>
                <a:ea typeface="Segoe UI" pitchFamily="34" charset="0"/>
                <a:cs typeface="Segoe UI" pitchFamily="34" charset="0"/>
              </a:rPr>
              <a:t>Instantiation of repeatable </a:t>
            </a:r>
            <a:r>
              <a:rPr lang="en-US" sz="1428" dirty="0" err="1">
                <a:solidFill>
                  <a:schemeClr val="tx1"/>
                </a:solidFill>
                <a:ea typeface="Segoe UI" pitchFamily="34" charset="0"/>
                <a:cs typeface="Segoe UI" pitchFamily="34" charset="0"/>
              </a:rPr>
              <a:t>config</a:t>
            </a:r>
            <a:r>
              <a:rPr lang="en-US" sz="1428" dirty="0">
                <a:solidFill>
                  <a:schemeClr val="tx1"/>
                </a:solidFill>
                <a:ea typeface="Segoe UI" pitchFamily="34" charset="0"/>
                <a:cs typeface="Segoe UI" pitchFamily="34" charset="0"/>
              </a:rPr>
              <a:t>.</a:t>
            </a:r>
            <a:endParaRPr lang="en-US" sz="1122" dirty="0">
              <a:solidFill>
                <a:schemeClr val="tx1"/>
              </a:solidFill>
              <a:ea typeface="Segoe UI" pitchFamily="34" charset="0"/>
              <a:cs typeface="Segoe UI" pitchFamily="34" charset="0"/>
            </a:endParaRPr>
          </a:p>
          <a:p>
            <a:pPr defTabSz="950866"/>
            <a:r>
              <a:rPr lang="en-US" sz="1224" i="1" dirty="0">
                <a:solidFill>
                  <a:schemeClr val="tx1"/>
                </a:solidFill>
                <a:ea typeface="Segoe UI" pitchFamily="34" charset="0"/>
                <a:cs typeface="Segoe UI" pitchFamily="34" charset="0"/>
              </a:rPr>
              <a:t>Configuration </a:t>
            </a:r>
            <a:r>
              <a:rPr lang="en-US" sz="1224" i="1" dirty="0">
                <a:solidFill>
                  <a:schemeClr val="tx1"/>
                </a:solidFill>
                <a:ea typeface="Segoe UI" pitchFamily="34" charset="0"/>
                <a:cs typeface="Segoe UI" pitchFamily="34" charset="0"/>
                <a:sym typeface="Wingdings" panose="05000000000000000000" pitchFamily="2" charset="2"/>
              </a:rPr>
              <a:t> </a:t>
            </a:r>
            <a:r>
              <a:rPr lang="en-US" sz="1224" i="1" dirty="0">
                <a:solidFill>
                  <a:schemeClr val="tx1"/>
                </a:solidFill>
                <a:ea typeface="Segoe UI" pitchFamily="34" charset="0"/>
                <a:cs typeface="Segoe UI" pitchFamily="34" charset="0"/>
              </a:rPr>
              <a:t>Resource Group</a:t>
            </a:r>
          </a:p>
        </p:txBody>
      </p:sp>
      <p:sp>
        <p:nvSpPr>
          <p:cNvPr id="9" name="Title 1"/>
          <p:cNvSpPr>
            <a:spLocks noGrp="1"/>
          </p:cNvSpPr>
          <p:nvPr>
            <p:ph type="title"/>
          </p:nvPr>
        </p:nvSpPr>
        <p:spPr/>
        <p:txBody>
          <a:bodyPr>
            <a:normAutofit/>
          </a:bodyPr>
          <a:lstStyle/>
          <a:p>
            <a:r>
              <a:rPr lang="en-US" sz="4488" dirty="0"/>
              <a:t>Power of Repeatability</a:t>
            </a:r>
          </a:p>
        </p:txBody>
      </p:sp>
      <p:sp>
        <p:nvSpPr>
          <p:cNvPr id="84" name="Text Placeholder 83"/>
          <p:cNvSpPr>
            <a:spLocks noGrp="1"/>
          </p:cNvSpPr>
          <p:nvPr>
            <p:ph type="body" sz="quarter" idx="10"/>
          </p:nvPr>
        </p:nvSpPr>
        <p:spPr>
          <a:xfrm>
            <a:off x="276972" y="1363662"/>
            <a:ext cx="4376618" cy="5188728"/>
          </a:xfrm>
        </p:spPr>
        <p:txBody>
          <a:bodyPr/>
          <a:lstStyle/>
          <a:p>
            <a:r>
              <a:rPr lang="en-US" dirty="0"/>
              <a:t>Azure Templates can:</a:t>
            </a:r>
          </a:p>
          <a:p>
            <a:pPr lvl="1"/>
            <a:r>
              <a:rPr lang="en-US" dirty="0"/>
              <a:t>Ensure </a:t>
            </a:r>
            <a:r>
              <a:rPr lang="en-US" dirty="0" err="1"/>
              <a:t>Idempotency</a:t>
            </a:r>
            <a:endParaRPr lang="en-US" dirty="0"/>
          </a:p>
          <a:p>
            <a:pPr lvl="1"/>
            <a:r>
              <a:rPr lang="en-US" dirty="0"/>
              <a:t>Simplify Orchestration</a:t>
            </a:r>
          </a:p>
          <a:p>
            <a:pPr lvl="1"/>
            <a:r>
              <a:rPr lang="en-US" dirty="0"/>
              <a:t>Provide Cross-Resource Configuration and Update Support </a:t>
            </a:r>
          </a:p>
          <a:p>
            <a:endParaRPr lang="en-US" dirty="0"/>
          </a:p>
          <a:p>
            <a:r>
              <a:rPr lang="en-US" dirty="0"/>
              <a:t>Azure Templates are: </a:t>
            </a:r>
          </a:p>
          <a:p>
            <a:pPr lvl="1"/>
            <a:r>
              <a:rPr lang="en-US" dirty="0"/>
              <a:t>Source file, checked-in</a:t>
            </a:r>
          </a:p>
          <a:p>
            <a:pPr lvl="1"/>
            <a:r>
              <a:rPr lang="en-US" dirty="0"/>
              <a:t>Specifies resources and dependencies (VMs, </a:t>
            </a:r>
            <a:r>
              <a:rPr lang="en-US" dirty="0" err="1"/>
              <a:t>WebSites</a:t>
            </a:r>
            <a:r>
              <a:rPr lang="en-US" dirty="0"/>
              <a:t>, DBs) and connections (</a:t>
            </a:r>
            <a:r>
              <a:rPr lang="en-US" dirty="0" err="1"/>
              <a:t>config</a:t>
            </a:r>
            <a:r>
              <a:rPr lang="en-US" dirty="0"/>
              <a:t>, LB sets)</a:t>
            </a:r>
          </a:p>
          <a:p>
            <a:pPr lvl="1"/>
            <a:r>
              <a:rPr lang="en-US" dirty="0" err="1"/>
              <a:t>Parametized</a:t>
            </a:r>
            <a:r>
              <a:rPr lang="en-US" dirty="0"/>
              <a:t> input/output</a:t>
            </a:r>
          </a:p>
          <a:p>
            <a:pPr lvl="1"/>
            <a:endParaRPr lang="en-US" dirty="0"/>
          </a:p>
        </p:txBody>
      </p:sp>
      <p:sp>
        <p:nvSpPr>
          <p:cNvPr id="85" name="Text Placeholder 84"/>
          <p:cNvSpPr>
            <a:spLocks noGrp="1"/>
          </p:cNvSpPr>
          <p:nvPr>
            <p:ph type="body" sz="quarter" idx="11"/>
          </p:nvPr>
        </p:nvSpPr>
        <p:spPr/>
        <p:txBody>
          <a:bodyPr/>
          <a:lstStyle/>
          <a:p>
            <a:endParaRPr lang="en-US"/>
          </a:p>
        </p:txBody>
      </p:sp>
      <p:grpSp>
        <p:nvGrpSpPr>
          <p:cNvPr id="2" name="Group 4"/>
          <p:cNvGrpSpPr>
            <a:grpSpLocks noChangeAspect="1"/>
          </p:cNvGrpSpPr>
          <p:nvPr/>
        </p:nvGrpSpPr>
        <p:grpSpPr bwMode="auto">
          <a:xfrm>
            <a:off x="4635783" y="515256"/>
            <a:ext cx="7048676" cy="5782697"/>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19" name="Rectangle 16"/>
            <p:cNvSpPr>
              <a:spLocks noChangeArrowheads="1"/>
            </p:cNvSpPr>
            <p:nvPr/>
          </p:nvSpPr>
          <p:spPr bwMode="auto">
            <a:xfrm>
              <a:off x="3398" y="2838"/>
              <a:ext cx="60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a:solidFill>
                    <a:srgbClr val="FFFFFF"/>
                  </a:solidFill>
                  <a:latin typeface="Segoe Pro Display Light" panose="020B0302040504020203" pitchFamily="34" charset="0"/>
                </a:rPr>
                <a:t>SQL - A</a:t>
              </a:r>
              <a:endParaRPr lang="en-US" altLang="en-US" sz="1836"/>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4" name="Rectangle 31"/>
            <p:cNvSpPr>
              <a:spLocks noChangeArrowheads="1"/>
            </p:cNvSpPr>
            <p:nvPr/>
          </p:nvSpPr>
          <p:spPr bwMode="auto">
            <a:xfrm>
              <a:off x="4884" y="2838"/>
              <a:ext cx="62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a:solidFill>
                    <a:srgbClr val="FFFFFF"/>
                  </a:solidFill>
                  <a:latin typeface="Segoe Pro Display Light" panose="020B0302040504020203" pitchFamily="34" charset="0"/>
                </a:rPr>
                <a:t>Website</a:t>
              </a:r>
              <a:endParaRPr lang="en-US" altLang="en-US" sz="1836"/>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0" name="Rectangle 47"/>
            <p:cNvSpPr>
              <a:spLocks noChangeArrowheads="1"/>
            </p:cNvSpPr>
            <p:nvPr/>
          </p:nvSpPr>
          <p:spPr bwMode="auto">
            <a:xfrm>
              <a:off x="6417" y="2788"/>
              <a:ext cx="39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734">
                  <a:solidFill>
                    <a:srgbClr val="FFFFFF"/>
                  </a:solidFill>
                  <a:latin typeface="Segoe Pro Display Light" panose="020B0302040504020203" pitchFamily="34" charset="0"/>
                </a:rPr>
                <a:t>Virtual</a:t>
              </a:r>
              <a:endParaRPr lang="en-US" altLang="en-US" sz="1836"/>
            </a:p>
          </p:txBody>
        </p:sp>
        <p:sp>
          <p:nvSpPr>
            <p:cNvPr id="51" name="Rectangle 48"/>
            <p:cNvSpPr>
              <a:spLocks noChangeArrowheads="1"/>
            </p:cNvSpPr>
            <p:nvPr/>
          </p:nvSpPr>
          <p:spPr bwMode="auto">
            <a:xfrm>
              <a:off x="6417" y="2933"/>
              <a:ext cx="60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836">
                  <a:solidFill>
                    <a:srgbClr val="FFFFFF"/>
                  </a:solidFill>
                  <a:latin typeface="Segoe Pro Display Light" panose="020B0302040504020203" pitchFamily="34" charset="0"/>
                </a:rPr>
                <a:t>Machines</a:t>
              </a:r>
              <a:endParaRPr lang="en-US" altLang="en-US" sz="1836"/>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57" name="Rectangle 54"/>
            <p:cNvSpPr>
              <a:spLocks noChangeArrowheads="1"/>
            </p:cNvSpPr>
            <p:nvPr/>
          </p:nvSpPr>
          <p:spPr bwMode="auto">
            <a:xfrm>
              <a:off x="4731" y="523"/>
              <a:ext cx="57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550">
                  <a:solidFill>
                    <a:srgbClr val="414042"/>
                  </a:solidFill>
                  <a:latin typeface="Segoe Pro Display Light" panose="020B0302040504020203" pitchFamily="34" charset="0"/>
                </a:rPr>
                <a:t>SQL-A</a:t>
              </a:r>
              <a:endParaRPr lang="en-US" altLang="en-US" sz="1836"/>
            </a:p>
          </p:txBody>
        </p:sp>
        <p:sp>
          <p:nvSpPr>
            <p:cNvPr id="58" name="Rectangle 55"/>
            <p:cNvSpPr>
              <a:spLocks noChangeArrowheads="1"/>
            </p:cNvSpPr>
            <p:nvPr/>
          </p:nvSpPr>
          <p:spPr bwMode="auto">
            <a:xfrm>
              <a:off x="4671" y="738"/>
              <a:ext cx="70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550">
                  <a:solidFill>
                    <a:srgbClr val="414042"/>
                  </a:solidFill>
                  <a:latin typeface="Segoe Pro Display Light" panose="020B0302040504020203" pitchFamily="34" charset="0"/>
                </a:rPr>
                <a:t>Website</a:t>
              </a:r>
              <a:endParaRPr lang="en-US" altLang="en-US" sz="1836"/>
            </a:p>
          </p:txBody>
        </p:sp>
        <p:sp>
          <p:nvSpPr>
            <p:cNvPr id="59" name="Rectangle 56"/>
            <p:cNvSpPr>
              <a:spLocks noChangeArrowheads="1"/>
            </p:cNvSpPr>
            <p:nvPr/>
          </p:nvSpPr>
          <p:spPr bwMode="auto">
            <a:xfrm>
              <a:off x="4676" y="1020"/>
              <a:ext cx="67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816" b="1">
                  <a:solidFill>
                    <a:srgbClr val="414042"/>
                  </a:solidFill>
                  <a:latin typeface="Segoe Pro Display Semibold" panose="020B0702040504020203" pitchFamily="34" charset="0"/>
                </a:rPr>
                <a:t>[SQL CONFIG] VM (2x)</a:t>
              </a:r>
              <a:endParaRPr lang="en-US" altLang="en-US" sz="1836"/>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1" name="Rectangle 68"/>
            <p:cNvSpPr>
              <a:spLocks noChangeArrowheads="1"/>
            </p:cNvSpPr>
            <p:nvPr/>
          </p:nvSpPr>
          <p:spPr bwMode="auto">
            <a:xfrm>
              <a:off x="6236" y="2141"/>
              <a:ext cx="61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918" b="1">
                  <a:solidFill>
                    <a:srgbClr val="FFFFFF"/>
                  </a:solidFill>
                  <a:latin typeface="Segoe UI Semibold" panose="020B0702040204020203" pitchFamily="34" charset="0"/>
                </a:rPr>
                <a:t>DEPENDS ON SQL</a:t>
              </a:r>
              <a:endParaRPr lang="en-US" altLang="en-US" sz="1836"/>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3" name="Rectangle 70"/>
            <p:cNvSpPr>
              <a:spLocks noChangeArrowheads="1"/>
            </p:cNvSpPr>
            <p:nvPr/>
          </p:nvSpPr>
          <p:spPr bwMode="auto">
            <a:xfrm>
              <a:off x="4713" y="2141"/>
              <a:ext cx="61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918" b="1">
                  <a:solidFill>
                    <a:srgbClr val="FFFFFF"/>
                  </a:solidFill>
                  <a:latin typeface="Segoe UI Semibold" panose="020B0702040204020203" pitchFamily="34" charset="0"/>
                </a:rPr>
                <a:t>DEPENDS ON SQL</a:t>
              </a:r>
              <a:endParaRPr lang="en-US" altLang="en-US" sz="1836"/>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p>
          </p:txBody>
        </p:sp>
        <p:sp>
          <p:nvSpPr>
            <p:cNvPr id="78" name="Rectangle 75"/>
            <p:cNvSpPr>
              <a:spLocks noChangeArrowheads="1"/>
            </p:cNvSpPr>
            <p:nvPr/>
          </p:nvSpPr>
          <p:spPr bwMode="auto">
            <a:xfrm>
              <a:off x="4023" y="3702"/>
              <a:ext cx="16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122" b="1">
                  <a:solidFill>
                    <a:srgbClr val="FFFFFF"/>
                  </a:solidFill>
                  <a:latin typeface="Segoe UI Semibold" panose="020B0702040204020203" pitchFamily="34" charset="0"/>
                </a:rPr>
                <a:t>SQL</a:t>
              </a:r>
              <a:endParaRPr lang="en-US" altLang="en-US" sz="1836"/>
            </a:p>
          </p:txBody>
        </p:sp>
        <p:sp>
          <p:nvSpPr>
            <p:cNvPr id="79" name="Rectangle 76"/>
            <p:cNvSpPr>
              <a:spLocks noChangeArrowheads="1"/>
            </p:cNvSpPr>
            <p:nvPr/>
          </p:nvSpPr>
          <p:spPr bwMode="auto">
            <a:xfrm>
              <a:off x="4204" y="3702"/>
              <a:ext cx="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122" b="1">
                  <a:solidFill>
                    <a:srgbClr val="FFFFFF"/>
                  </a:solidFill>
                  <a:latin typeface="Segoe UI Semibold" panose="020B0702040204020203" pitchFamily="34" charset="0"/>
                </a:rPr>
                <a:t>C</a:t>
              </a:r>
              <a:endParaRPr lang="en-US" altLang="en-US" sz="1836"/>
            </a:p>
          </p:txBody>
        </p:sp>
        <p:sp>
          <p:nvSpPr>
            <p:cNvPr id="80" name="Rectangle 77"/>
            <p:cNvSpPr>
              <a:spLocks noChangeArrowheads="1"/>
            </p:cNvSpPr>
            <p:nvPr/>
          </p:nvSpPr>
          <p:spPr bwMode="auto">
            <a:xfrm>
              <a:off x="4257" y="3702"/>
              <a:ext cx="27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122" b="1">
                  <a:solidFill>
                    <a:srgbClr val="FFFFFF"/>
                  </a:solidFill>
                  <a:latin typeface="Segoe UI Semibold" panose="020B0702040204020203" pitchFamily="34" charset="0"/>
                </a:rPr>
                <a:t>ONFIG</a:t>
              </a:r>
              <a:endParaRPr lang="en-US" altLang="en-US" sz="1836"/>
            </a:p>
          </p:txBody>
        </p:sp>
      </p:grpSp>
    </p:spTree>
    <p:extLst>
      <p:ext uri="{BB962C8B-B14F-4D97-AF65-F5344CB8AC3E}">
        <p14:creationId xmlns:p14="http://schemas.microsoft.com/office/powerpoint/2010/main" val="1275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07" y="1212859"/>
            <a:ext cx="11885683" cy="4801314"/>
          </a:xfrm>
        </p:spPr>
        <p:txBody>
          <a:bodyPr/>
          <a:lstStyle/>
          <a:p>
            <a:r>
              <a:rPr lang="en-US" dirty="0"/>
              <a:t>T</a:t>
            </a:r>
            <a:r>
              <a:rPr lang="en-US" dirty="0" smtClean="0"/>
              <a:t>emplate-driven</a:t>
            </a:r>
          </a:p>
          <a:p>
            <a:r>
              <a:rPr lang="en-US" dirty="0"/>
              <a:t>D</a:t>
            </a:r>
            <a:r>
              <a:rPr lang="en-US" dirty="0" smtClean="0"/>
              <a:t>eclarative</a:t>
            </a:r>
            <a:endParaRPr lang="en-US" dirty="0"/>
          </a:p>
          <a:p>
            <a:r>
              <a:rPr lang="en-US" dirty="0"/>
              <a:t>I</a:t>
            </a:r>
            <a:r>
              <a:rPr lang="en-US" dirty="0" smtClean="0"/>
              <a:t>dempotent</a:t>
            </a:r>
            <a:endParaRPr lang="en-US" dirty="0"/>
          </a:p>
          <a:p>
            <a:r>
              <a:rPr lang="en-US" dirty="0"/>
              <a:t>M</a:t>
            </a:r>
            <a:r>
              <a:rPr lang="en-US" dirty="0" smtClean="0"/>
              <a:t>ulti-service</a:t>
            </a:r>
            <a:endParaRPr lang="en-US" dirty="0"/>
          </a:p>
          <a:p>
            <a:r>
              <a:rPr lang="en-US" dirty="0"/>
              <a:t>M</a:t>
            </a:r>
            <a:r>
              <a:rPr lang="en-US" dirty="0" smtClean="0"/>
              <a:t>ulti-region</a:t>
            </a:r>
          </a:p>
          <a:p>
            <a:r>
              <a:rPr lang="en-US" dirty="0"/>
              <a:t>E</a:t>
            </a:r>
            <a:r>
              <a:rPr lang="en-US" dirty="0" smtClean="0"/>
              <a:t>xtensible</a:t>
            </a:r>
            <a:endParaRPr lang="en-US" dirty="0"/>
          </a:p>
          <a:p>
            <a:endParaRPr lang="en-US" dirty="0"/>
          </a:p>
        </p:txBody>
      </p:sp>
      <p:sp>
        <p:nvSpPr>
          <p:cNvPr id="2" name="Title 1"/>
          <p:cNvSpPr>
            <a:spLocks noGrp="1"/>
          </p:cNvSpPr>
          <p:nvPr>
            <p:ph type="title"/>
          </p:nvPr>
        </p:nvSpPr>
        <p:spPr/>
        <p:txBody>
          <a:bodyPr/>
          <a:lstStyle/>
          <a:p>
            <a:r>
              <a:rPr lang="en-US" dirty="0" smtClean="0"/>
              <a:t>Deploying with Azure Resource Manager</a:t>
            </a:r>
            <a:endParaRPr lang="en-US" dirty="0"/>
          </a:p>
        </p:txBody>
      </p:sp>
    </p:spTree>
    <p:extLst>
      <p:ext uri="{BB962C8B-B14F-4D97-AF65-F5344CB8AC3E}">
        <p14:creationId xmlns:p14="http://schemas.microsoft.com/office/powerpoint/2010/main" val="20528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mtClean="0"/>
              <a:t>Some resources can be extended allowing more code or data inside the resource</a:t>
            </a:r>
          </a:p>
          <a:p>
            <a:pPr lvl="2"/>
            <a:r>
              <a:rPr lang="en-US" smtClean="0"/>
              <a:t>AV agent inside a VM</a:t>
            </a:r>
          </a:p>
          <a:p>
            <a:pPr lvl="2"/>
            <a:r>
              <a:rPr lang="en-US" smtClean="0"/>
              <a:t>WordPress Web-deploy package on a Website</a:t>
            </a:r>
          </a:p>
          <a:p>
            <a:r>
              <a:rPr lang="en-US" smtClean="0"/>
              <a:t>Allow for Scripting or Imperative configuration of resources</a:t>
            </a:r>
          </a:p>
          <a:p>
            <a:r>
              <a:rPr lang="en-US" smtClean="0"/>
              <a:t>Extensible solution (Windows and Linux):</a:t>
            </a:r>
          </a:p>
          <a:p>
            <a:pPr lvl="2"/>
            <a:r>
              <a:rPr lang="en-US" smtClean="0"/>
              <a:t>VMM Agent</a:t>
            </a:r>
          </a:p>
          <a:p>
            <a:pPr lvl="2"/>
            <a:r>
              <a:rPr lang="en-US" smtClean="0"/>
              <a:t>DSC (in-VM PowerShell)</a:t>
            </a:r>
          </a:p>
          <a:p>
            <a:pPr lvl="2"/>
            <a:r>
              <a:rPr lang="en-US" smtClean="0"/>
              <a:t>Chef</a:t>
            </a:r>
          </a:p>
          <a:p>
            <a:pPr lvl="2"/>
            <a:r>
              <a:rPr lang="en-US" smtClean="0"/>
              <a:t>Puppet</a:t>
            </a:r>
            <a:endParaRPr lang="en-US" dirty="0"/>
          </a:p>
        </p:txBody>
      </p:sp>
      <p:sp>
        <p:nvSpPr>
          <p:cNvPr id="2" name="Title 1"/>
          <p:cNvSpPr>
            <a:spLocks noGrp="1"/>
          </p:cNvSpPr>
          <p:nvPr>
            <p:ph type="title"/>
          </p:nvPr>
        </p:nvSpPr>
        <p:spPr/>
        <p:txBody>
          <a:bodyPr/>
          <a:lstStyle/>
          <a:p>
            <a:r>
              <a:rPr lang="en-US" smtClean="0"/>
              <a:t>Add your own Power</a:t>
            </a:r>
            <a:endParaRPr lang="en-US" dirty="0"/>
          </a:p>
        </p:txBody>
      </p:sp>
      <p:sp>
        <p:nvSpPr>
          <p:cNvPr id="4" name="Slide Number Placeholder 3"/>
          <p:cNvSpPr>
            <a:spLocks noGrp="1"/>
          </p:cNvSpPr>
          <p:nvPr>
            <p:ph type="sldNum" sz="quarter" idx="4294967295"/>
          </p:nvPr>
        </p:nvSpPr>
        <p:spPr>
          <a:xfrm>
            <a:off x="9637713" y="6380163"/>
            <a:ext cx="2797175" cy="373062"/>
          </a:xfrm>
          <a:prstGeom prst="rect">
            <a:avLst/>
          </a:prstGeom>
        </p:spPr>
        <p:txBody>
          <a:bodyPr/>
          <a:lstStyle/>
          <a:p>
            <a:fld id="{0A164282-434E-41D4-9582-783D542A7B68}" type="slidenum">
              <a:rPr lang="en-US" smtClean="0"/>
              <a:pPr/>
              <a:t>24</a:t>
            </a:fld>
            <a:endParaRPr lang="en-US"/>
          </a:p>
        </p:txBody>
      </p:sp>
    </p:spTree>
    <p:extLst>
      <p:ext uri="{BB962C8B-B14F-4D97-AF65-F5344CB8AC3E}">
        <p14:creationId xmlns:p14="http://schemas.microsoft.com/office/powerpoint/2010/main" val="186595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5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2" name="Title 1"/>
          <p:cNvSpPr>
            <a:spLocks noGrp="1"/>
          </p:cNvSpPr>
          <p:nvPr>
            <p:ph type="title"/>
          </p:nvPr>
        </p:nvSpPr>
        <p:spPr/>
        <p:txBody>
          <a:bodyPr/>
          <a:lstStyle/>
          <a:p>
            <a:r>
              <a:rPr lang="en-US" smtClean="0"/>
              <a:t>Organizing with Azure Resource Manager</a:t>
            </a:r>
            <a:endParaRPr lang="en-US" dirty="0"/>
          </a:p>
        </p:txBody>
      </p:sp>
    </p:spTree>
    <p:extLst>
      <p:ext uri="{BB962C8B-B14F-4D97-AF65-F5344CB8AC3E}">
        <p14:creationId xmlns:p14="http://schemas.microsoft.com/office/powerpoint/2010/main" val="52787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2587444" y="1078805"/>
            <a:ext cx="7287134"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9" name="Title 1"/>
          <p:cNvSpPr>
            <a:spLocks noGrp="1"/>
          </p:cNvSpPr>
          <p:nvPr>
            <p:ph type="title"/>
          </p:nvPr>
        </p:nvSpPr>
        <p:spPr/>
        <p:txBody>
          <a:bodyPr>
            <a:normAutofit/>
          </a:bodyPr>
          <a:lstStyle/>
          <a:p>
            <a:r>
              <a:rPr lang="en-US" sz="4488" dirty="0">
                <a:solidFill>
                  <a:schemeClr val="tx1"/>
                </a:solidFill>
              </a:rPr>
              <a:t>App-centric Resource Groups and Templates</a:t>
            </a:r>
          </a:p>
        </p:txBody>
      </p:sp>
      <p:grpSp>
        <p:nvGrpSpPr>
          <p:cNvPr id="2" name="Group 4"/>
          <p:cNvGrpSpPr>
            <a:grpSpLocks noChangeAspect="1"/>
          </p:cNvGrpSpPr>
          <p:nvPr/>
        </p:nvGrpSpPr>
        <p:grpSpPr bwMode="auto">
          <a:xfrm>
            <a:off x="2694290" y="1211554"/>
            <a:ext cx="7048676" cy="5779459"/>
            <a:chOff x="2863" y="318"/>
            <a:chExt cx="4354" cy="3570"/>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9" name="Rectangle 16"/>
            <p:cNvSpPr>
              <a:spLocks noChangeArrowheads="1"/>
            </p:cNvSpPr>
            <p:nvPr/>
          </p:nvSpPr>
          <p:spPr bwMode="auto">
            <a:xfrm>
              <a:off x="3398" y="283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SQL DB</a:t>
              </a:r>
              <a:endParaRPr lang="en-US" altLang="en-US" sz="1836" dirty="0">
                <a:solidFill>
                  <a:schemeClr val="bg1"/>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4" name="Rectangle 31"/>
            <p:cNvSpPr>
              <a:spLocks noChangeArrowheads="1"/>
            </p:cNvSpPr>
            <p:nvPr/>
          </p:nvSpPr>
          <p:spPr bwMode="auto">
            <a:xfrm>
              <a:off x="4884" y="2718"/>
              <a:ext cx="54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App</a:t>
              </a:r>
            </a:p>
            <a:p>
              <a:pPr defTabSz="932504"/>
              <a:r>
                <a:rPr lang="en-US" altLang="en-US" sz="2244" dirty="0">
                  <a:solidFill>
                    <a:schemeClr val="bg1"/>
                  </a:solidFill>
                  <a:latin typeface="Segoe Pro Display Light" panose="020B0302040504020203" pitchFamily="34" charset="0"/>
                </a:rPr>
                <a:t>Service</a:t>
              </a:r>
              <a:endParaRPr lang="en-US" altLang="en-US" sz="1836" dirty="0">
                <a:solidFill>
                  <a:schemeClr val="bg1"/>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734" dirty="0">
                  <a:solidFill>
                    <a:schemeClr val="bg1"/>
                  </a:solidFill>
                  <a:latin typeface="Segoe Pro Display Light" panose="020B0302040504020203" pitchFamily="34" charset="0"/>
                </a:rPr>
                <a:t>Virtual</a:t>
              </a:r>
              <a:endParaRPr lang="en-US" altLang="en-US" sz="1836" dirty="0">
                <a:solidFill>
                  <a:schemeClr val="bg1"/>
                </a:solidFill>
              </a:endParaRPr>
            </a:p>
          </p:txBody>
        </p:sp>
        <p:sp>
          <p:nvSpPr>
            <p:cNvPr id="51" name="Rectangle 48"/>
            <p:cNvSpPr>
              <a:spLocks noChangeArrowheads="1"/>
            </p:cNvSpPr>
            <p:nvPr/>
          </p:nvSpPr>
          <p:spPr bwMode="auto">
            <a:xfrm>
              <a:off x="6417" y="2933"/>
              <a:ext cx="53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836" dirty="0">
                  <a:solidFill>
                    <a:schemeClr val="bg1"/>
                  </a:solidFill>
                  <a:latin typeface="Segoe Pro Display Light" panose="020B0302040504020203" pitchFamily="34" charset="0"/>
                </a:rPr>
                <a:t>Machine</a:t>
              </a:r>
              <a:endParaRPr lang="en-US" altLang="en-US" sz="1836" dirty="0">
                <a:solidFill>
                  <a:schemeClr val="bg1"/>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8" name="Rectangle 55"/>
            <p:cNvSpPr>
              <a:spLocks noChangeArrowheads="1"/>
            </p:cNvSpPr>
            <p:nvPr/>
          </p:nvSpPr>
          <p:spPr bwMode="auto">
            <a:xfrm>
              <a:off x="4617" y="471"/>
              <a:ext cx="787"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3 Tier</a:t>
              </a:r>
            </a:p>
            <a:p>
              <a:pPr algn="ctr" defTabSz="932504"/>
              <a:r>
                <a:rPr lang="en-US" altLang="en-US" sz="2550" dirty="0">
                  <a:latin typeface="Segoe Pro Display Light" panose="020B0302040504020203" pitchFamily="34" charset="0"/>
                </a:rPr>
                <a:t>Template</a:t>
              </a:r>
              <a:endParaRPr lang="en-US" altLang="en-US" sz="1836" dirty="0"/>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9" name="Rectangle 76"/>
            <p:cNvSpPr>
              <a:spLocks noChangeArrowheads="1"/>
            </p:cNvSpPr>
            <p:nvPr/>
          </p:nvSpPr>
          <p:spPr bwMode="auto">
            <a:xfrm>
              <a:off x="4204" y="370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endParaRPr lang="en-US" altLang="en-US" sz="1836" dirty="0">
                <a:solidFill>
                  <a:schemeClr val="bg1"/>
                </a:solidFill>
              </a:endParaRPr>
            </a:p>
          </p:txBody>
        </p:sp>
      </p:grpSp>
      <p:sp>
        <p:nvSpPr>
          <p:cNvPr id="70" name="TextBox 69"/>
          <p:cNvSpPr txBox="1"/>
          <p:nvPr/>
        </p:nvSpPr>
        <p:spPr>
          <a:xfrm>
            <a:off x="4078025" y="6336232"/>
            <a:ext cx="1956471"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reference()</a:t>
            </a:r>
          </a:p>
        </p:txBody>
      </p:sp>
    </p:spTree>
    <p:extLst>
      <p:ext uri="{BB962C8B-B14F-4D97-AF65-F5344CB8AC3E}">
        <p14:creationId xmlns:p14="http://schemas.microsoft.com/office/powerpoint/2010/main" val="21864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2587444" y="1078805"/>
            <a:ext cx="7287134"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9" name="Title 1"/>
          <p:cNvSpPr>
            <a:spLocks noGrp="1"/>
          </p:cNvSpPr>
          <p:nvPr>
            <p:ph type="title"/>
          </p:nvPr>
        </p:nvSpPr>
        <p:spPr/>
        <p:txBody>
          <a:bodyPr>
            <a:normAutofit fontScale="90000"/>
          </a:bodyPr>
          <a:lstStyle/>
          <a:p>
            <a:r>
              <a:rPr lang="en-US" sz="4488" dirty="0">
                <a:solidFill>
                  <a:schemeClr val="tx1"/>
                </a:solidFill>
              </a:rPr>
              <a:t>App-centric Resource Groups and Tier-centric Templates</a:t>
            </a:r>
          </a:p>
        </p:txBody>
      </p:sp>
      <p:grpSp>
        <p:nvGrpSpPr>
          <p:cNvPr id="2" name="Group 4"/>
          <p:cNvGrpSpPr>
            <a:grpSpLocks noChangeAspect="1"/>
          </p:cNvGrpSpPr>
          <p:nvPr/>
        </p:nvGrpSpPr>
        <p:grpSpPr bwMode="auto">
          <a:xfrm>
            <a:off x="2694290" y="1213173"/>
            <a:ext cx="7048676" cy="5777840"/>
            <a:chOff x="2863" y="319"/>
            <a:chExt cx="4354" cy="3569"/>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9" name="Rectangle 16"/>
            <p:cNvSpPr>
              <a:spLocks noChangeArrowheads="1"/>
            </p:cNvSpPr>
            <p:nvPr/>
          </p:nvSpPr>
          <p:spPr bwMode="auto">
            <a:xfrm>
              <a:off x="3398" y="283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SQL DB</a:t>
              </a:r>
              <a:endParaRPr lang="en-US" altLang="en-US" sz="1836" dirty="0">
                <a:solidFill>
                  <a:schemeClr val="bg1"/>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4" name="Rectangle 31"/>
            <p:cNvSpPr>
              <a:spLocks noChangeArrowheads="1"/>
            </p:cNvSpPr>
            <p:nvPr/>
          </p:nvSpPr>
          <p:spPr bwMode="auto">
            <a:xfrm>
              <a:off x="4884" y="2718"/>
              <a:ext cx="54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App</a:t>
              </a:r>
            </a:p>
            <a:p>
              <a:pPr defTabSz="932504"/>
              <a:r>
                <a:rPr lang="en-US" altLang="en-US" sz="2244" dirty="0">
                  <a:solidFill>
                    <a:schemeClr val="bg1"/>
                  </a:solidFill>
                  <a:latin typeface="Segoe Pro Display Light" panose="020B0302040504020203" pitchFamily="34" charset="0"/>
                </a:rPr>
                <a:t>Service</a:t>
              </a:r>
              <a:endParaRPr lang="en-US" altLang="en-US" sz="1836" dirty="0">
                <a:solidFill>
                  <a:schemeClr val="bg1"/>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734" dirty="0">
                  <a:solidFill>
                    <a:schemeClr val="bg1"/>
                  </a:solidFill>
                  <a:latin typeface="Segoe Pro Display Light" panose="020B0302040504020203" pitchFamily="34" charset="0"/>
                </a:rPr>
                <a:t>Virtual</a:t>
              </a:r>
              <a:endParaRPr lang="en-US" altLang="en-US" sz="1836" dirty="0">
                <a:solidFill>
                  <a:schemeClr val="bg1"/>
                </a:solidFill>
              </a:endParaRPr>
            </a:p>
          </p:txBody>
        </p:sp>
        <p:sp>
          <p:nvSpPr>
            <p:cNvPr id="51" name="Rectangle 48"/>
            <p:cNvSpPr>
              <a:spLocks noChangeArrowheads="1"/>
            </p:cNvSpPr>
            <p:nvPr/>
          </p:nvSpPr>
          <p:spPr bwMode="auto">
            <a:xfrm>
              <a:off x="6417" y="2933"/>
              <a:ext cx="53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836" dirty="0">
                  <a:solidFill>
                    <a:schemeClr val="bg1"/>
                  </a:solidFill>
                  <a:latin typeface="Segoe Pro Display Light" panose="020B0302040504020203" pitchFamily="34" charset="0"/>
                </a:rPr>
                <a:t>Machine</a:t>
              </a:r>
              <a:endParaRPr lang="en-US" altLang="en-US" sz="1836" dirty="0">
                <a:solidFill>
                  <a:schemeClr val="bg1"/>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9" name="Rectangle 76"/>
            <p:cNvSpPr>
              <a:spLocks noChangeArrowheads="1"/>
            </p:cNvSpPr>
            <p:nvPr/>
          </p:nvSpPr>
          <p:spPr bwMode="auto">
            <a:xfrm>
              <a:off x="4204" y="370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endParaRPr lang="en-US" altLang="en-US" sz="1836" dirty="0">
                <a:solidFill>
                  <a:schemeClr val="bg1"/>
                </a:solidFill>
              </a:endParaRPr>
            </a:p>
          </p:txBody>
        </p:sp>
      </p:grpSp>
      <p:grpSp>
        <p:nvGrpSpPr>
          <p:cNvPr id="4" name="Group 3"/>
          <p:cNvGrpSpPr/>
          <p:nvPr/>
        </p:nvGrpSpPr>
        <p:grpSpPr>
          <a:xfrm>
            <a:off x="3160678" y="1211554"/>
            <a:ext cx="1727362" cy="1546046"/>
            <a:chOff x="5296532" y="1211262"/>
            <a:chExt cx="1727583" cy="1546243"/>
          </a:xfrm>
        </p:grpSpPr>
        <p:sp>
          <p:nvSpPr>
            <p:cNvPr id="8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2"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DB Tier</a:t>
              </a:r>
            </a:p>
            <a:p>
              <a:pPr algn="ctr" defTabSz="932504"/>
              <a:r>
                <a:rPr lang="en-US" altLang="en-US" sz="2550" dirty="0">
                  <a:latin typeface="Segoe Pro Display Light" panose="020B0302040504020203" pitchFamily="34" charset="0"/>
                </a:rPr>
                <a:t>Template</a:t>
              </a:r>
              <a:endParaRPr lang="en-US" altLang="en-US" sz="1836" dirty="0"/>
            </a:p>
          </p:txBody>
        </p:sp>
      </p:grpSp>
      <p:grpSp>
        <p:nvGrpSpPr>
          <p:cNvPr id="99" name="Group 98"/>
          <p:cNvGrpSpPr/>
          <p:nvPr/>
        </p:nvGrpSpPr>
        <p:grpSpPr>
          <a:xfrm>
            <a:off x="5303161" y="1211554"/>
            <a:ext cx="1727362" cy="1546046"/>
            <a:chOff x="5296532" y="1211262"/>
            <a:chExt cx="1727583" cy="1546243"/>
          </a:xfrm>
        </p:grpSpPr>
        <p:sp>
          <p:nvSpPr>
            <p:cNvPr id="100"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1"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2"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3"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4"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5"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Web Tier</a:t>
              </a:r>
            </a:p>
            <a:p>
              <a:pPr algn="ctr" defTabSz="932504"/>
              <a:r>
                <a:rPr lang="en-US" altLang="en-US" sz="2550" dirty="0">
                  <a:latin typeface="Segoe Pro Display Light" panose="020B0302040504020203" pitchFamily="34" charset="0"/>
                </a:rPr>
                <a:t>Template</a:t>
              </a:r>
              <a:endParaRPr lang="en-US" altLang="en-US" sz="1836" dirty="0"/>
            </a:p>
          </p:txBody>
        </p:sp>
      </p:grpSp>
      <p:grpSp>
        <p:nvGrpSpPr>
          <p:cNvPr id="106" name="Group 105"/>
          <p:cNvGrpSpPr/>
          <p:nvPr/>
        </p:nvGrpSpPr>
        <p:grpSpPr>
          <a:xfrm>
            <a:off x="7644876" y="1211553"/>
            <a:ext cx="1727362" cy="1546046"/>
            <a:chOff x="5296532" y="1211262"/>
            <a:chExt cx="1727583" cy="1546243"/>
          </a:xfrm>
        </p:grpSpPr>
        <p:sp>
          <p:nvSpPr>
            <p:cNvPr id="10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2"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VM Tier</a:t>
              </a:r>
            </a:p>
            <a:p>
              <a:pPr algn="ctr" defTabSz="932504"/>
              <a:r>
                <a:rPr lang="en-US" altLang="en-US" sz="2550" dirty="0">
                  <a:latin typeface="Segoe Pro Display Light" panose="020B0302040504020203" pitchFamily="34" charset="0"/>
                </a:rPr>
                <a:t>Template</a:t>
              </a:r>
              <a:endParaRPr lang="en-US" altLang="en-US" sz="1836" dirty="0"/>
            </a:p>
          </p:txBody>
        </p:sp>
      </p:grpSp>
      <p:sp>
        <p:nvSpPr>
          <p:cNvPr id="85" name="Rectangle 60"/>
          <p:cNvSpPr>
            <a:spLocks noChangeArrowheads="1"/>
          </p:cNvSpPr>
          <p:nvPr/>
        </p:nvSpPr>
        <p:spPr bwMode="auto">
          <a:xfrm>
            <a:off x="8495852" y="292305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6" name="Oval 62"/>
          <p:cNvSpPr>
            <a:spLocks noChangeArrowheads="1"/>
          </p:cNvSpPr>
          <p:nvPr/>
        </p:nvSpPr>
        <p:spPr bwMode="auto">
          <a:xfrm>
            <a:off x="8440810" y="2853443"/>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3" name="Freeform 63"/>
          <p:cNvSpPr>
            <a:spLocks/>
          </p:cNvSpPr>
          <p:nvPr/>
        </p:nvSpPr>
        <p:spPr bwMode="auto">
          <a:xfrm>
            <a:off x="8435953" y="465851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4" name="Rectangle 60"/>
          <p:cNvSpPr>
            <a:spLocks noChangeArrowheads="1"/>
          </p:cNvSpPr>
          <p:nvPr/>
        </p:nvSpPr>
        <p:spPr bwMode="auto">
          <a:xfrm>
            <a:off x="3942759" y="298343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5" name="Oval 62"/>
          <p:cNvSpPr>
            <a:spLocks noChangeArrowheads="1"/>
          </p:cNvSpPr>
          <p:nvPr/>
        </p:nvSpPr>
        <p:spPr bwMode="auto">
          <a:xfrm>
            <a:off x="3887717" y="2913824"/>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6" name="Freeform 63"/>
          <p:cNvSpPr>
            <a:spLocks/>
          </p:cNvSpPr>
          <p:nvPr/>
        </p:nvSpPr>
        <p:spPr bwMode="auto">
          <a:xfrm>
            <a:off x="3882860" y="471889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7" name="TextBox 96"/>
          <p:cNvSpPr txBox="1"/>
          <p:nvPr/>
        </p:nvSpPr>
        <p:spPr>
          <a:xfrm>
            <a:off x="4078025" y="6336232"/>
            <a:ext cx="1956471"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reference()</a:t>
            </a:r>
          </a:p>
        </p:txBody>
      </p:sp>
    </p:spTree>
    <p:extLst>
      <p:ext uri="{BB962C8B-B14F-4D97-AF65-F5344CB8AC3E}">
        <p14:creationId xmlns:p14="http://schemas.microsoft.com/office/powerpoint/2010/main" val="410416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2587444" y="1078805"/>
            <a:ext cx="7287134"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9" name="Title 1"/>
          <p:cNvSpPr>
            <a:spLocks noGrp="1"/>
          </p:cNvSpPr>
          <p:nvPr>
            <p:ph type="title"/>
          </p:nvPr>
        </p:nvSpPr>
        <p:spPr/>
        <p:txBody>
          <a:bodyPr>
            <a:normAutofit fontScale="90000"/>
          </a:bodyPr>
          <a:lstStyle/>
          <a:p>
            <a:r>
              <a:rPr lang="en-US" sz="4488" dirty="0">
                <a:solidFill>
                  <a:schemeClr val="tx1"/>
                </a:solidFill>
              </a:rPr>
              <a:t>App-centric Resource Groups and Nested Templates</a:t>
            </a:r>
          </a:p>
        </p:txBody>
      </p:sp>
      <p:grpSp>
        <p:nvGrpSpPr>
          <p:cNvPr id="2" name="Group 4"/>
          <p:cNvGrpSpPr>
            <a:grpSpLocks noChangeAspect="1"/>
          </p:cNvGrpSpPr>
          <p:nvPr/>
        </p:nvGrpSpPr>
        <p:grpSpPr bwMode="auto">
          <a:xfrm>
            <a:off x="2694290" y="1213173"/>
            <a:ext cx="7048676" cy="5777840"/>
            <a:chOff x="2863" y="319"/>
            <a:chExt cx="4354" cy="3569"/>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9" name="Rectangle 16"/>
            <p:cNvSpPr>
              <a:spLocks noChangeArrowheads="1"/>
            </p:cNvSpPr>
            <p:nvPr/>
          </p:nvSpPr>
          <p:spPr bwMode="auto">
            <a:xfrm>
              <a:off x="3398" y="283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SQL DB</a:t>
              </a:r>
              <a:endParaRPr lang="en-US" altLang="en-US" sz="1836" dirty="0">
                <a:solidFill>
                  <a:schemeClr val="bg1"/>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4" name="Rectangle 31"/>
            <p:cNvSpPr>
              <a:spLocks noChangeArrowheads="1"/>
            </p:cNvSpPr>
            <p:nvPr/>
          </p:nvSpPr>
          <p:spPr bwMode="auto">
            <a:xfrm>
              <a:off x="4884" y="2718"/>
              <a:ext cx="54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App</a:t>
              </a:r>
            </a:p>
            <a:p>
              <a:pPr defTabSz="932504"/>
              <a:r>
                <a:rPr lang="en-US" altLang="en-US" sz="2244" dirty="0">
                  <a:solidFill>
                    <a:schemeClr val="bg1"/>
                  </a:solidFill>
                  <a:latin typeface="Segoe Pro Display Light" panose="020B0302040504020203" pitchFamily="34" charset="0"/>
                </a:rPr>
                <a:t>Service</a:t>
              </a:r>
              <a:endParaRPr lang="en-US" altLang="en-US" sz="1836" dirty="0">
                <a:solidFill>
                  <a:schemeClr val="bg1"/>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734" dirty="0">
                  <a:solidFill>
                    <a:schemeClr val="bg1"/>
                  </a:solidFill>
                  <a:latin typeface="Segoe Pro Display Light" panose="020B0302040504020203" pitchFamily="34" charset="0"/>
                </a:rPr>
                <a:t>Virtual</a:t>
              </a:r>
              <a:endParaRPr lang="en-US" altLang="en-US" sz="1836" dirty="0">
                <a:solidFill>
                  <a:schemeClr val="bg1"/>
                </a:solidFill>
              </a:endParaRPr>
            </a:p>
          </p:txBody>
        </p:sp>
        <p:sp>
          <p:nvSpPr>
            <p:cNvPr id="51" name="Rectangle 48"/>
            <p:cNvSpPr>
              <a:spLocks noChangeArrowheads="1"/>
            </p:cNvSpPr>
            <p:nvPr/>
          </p:nvSpPr>
          <p:spPr bwMode="auto">
            <a:xfrm>
              <a:off x="6417" y="2933"/>
              <a:ext cx="53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836" dirty="0">
                  <a:solidFill>
                    <a:schemeClr val="bg1"/>
                  </a:solidFill>
                  <a:latin typeface="Segoe Pro Display Light" panose="020B0302040504020203" pitchFamily="34" charset="0"/>
                </a:rPr>
                <a:t>Machine</a:t>
              </a:r>
              <a:endParaRPr lang="en-US" altLang="en-US" sz="1836" dirty="0">
                <a:solidFill>
                  <a:schemeClr val="bg1"/>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9" name="Rectangle 76"/>
            <p:cNvSpPr>
              <a:spLocks noChangeArrowheads="1"/>
            </p:cNvSpPr>
            <p:nvPr/>
          </p:nvSpPr>
          <p:spPr bwMode="auto">
            <a:xfrm>
              <a:off x="4204" y="370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endParaRPr lang="en-US" altLang="en-US" sz="1836" dirty="0">
                <a:solidFill>
                  <a:schemeClr val="bg1"/>
                </a:solidFill>
              </a:endParaRPr>
            </a:p>
          </p:txBody>
        </p:sp>
      </p:grpSp>
      <p:grpSp>
        <p:nvGrpSpPr>
          <p:cNvPr id="4" name="Group 3"/>
          <p:cNvGrpSpPr/>
          <p:nvPr/>
        </p:nvGrpSpPr>
        <p:grpSpPr>
          <a:xfrm>
            <a:off x="3160678" y="1211554"/>
            <a:ext cx="1727362" cy="1546046"/>
            <a:chOff x="5296532" y="1211262"/>
            <a:chExt cx="1727583" cy="1546243"/>
          </a:xfrm>
        </p:grpSpPr>
        <p:sp>
          <p:nvSpPr>
            <p:cNvPr id="8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8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8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9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9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92" name="Rectangle 55"/>
            <p:cNvSpPr>
              <a:spLocks noChangeArrowheads="1"/>
            </p:cNvSpPr>
            <p:nvPr/>
          </p:nvSpPr>
          <p:spPr bwMode="auto">
            <a:xfrm>
              <a:off x="5574730" y="1592262"/>
              <a:ext cx="119385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000" dirty="0">
                  <a:latin typeface="Segoe Pro Display Light" panose="020B0302040504020203" pitchFamily="34" charset="0"/>
                </a:rPr>
                <a:t>My Nested</a:t>
              </a:r>
            </a:p>
            <a:p>
              <a:pPr algn="ctr" defTabSz="932504"/>
              <a:r>
                <a:rPr lang="en-US" altLang="en-US" sz="2000" dirty="0">
                  <a:latin typeface="Segoe Pro Display Light" panose="020B0302040504020203" pitchFamily="34" charset="0"/>
                </a:rPr>
                <a:t>DB Tier</a:t>
              </a:r>
            </a:p>
            <a:p>
              <a:pPr algn="ctr" defTabSz="932504"/>
              <a:r>
                <a:rPr lang="en-US" altLang="en-US" sz="2000" dirty="0">
                  <a:latin typeface="Segoe Pro Display Light" panose="020B0302040504020203" pitchFamily="34" charset="0"/>
                </a:rPr>
                <a:t>Template</a:t>
              </a:r>
              <a:endParaRPr lang="en-US" altLang="en-US" sz="1600" dirty="0"/>
            </a:p>
          </p:txBody>
        </p:sp>
      </p:grpSp>
      <p:grpSp>
        <p:nvGrpSpPr>
          <p:cNvPr id="99" name="Group 98"/>
          <p:cNvGrpSpPr/>
          <p:nvPr/>
        </p:nvGrpSpPr>
        <p:grpSpPr>
          <a:xfrm>
            <a:off x="5303161" y="1211554"/>
            <a:ext cx="1727362" cy="1546046"/>
            <a:chOff x="5296532" y="1211262"/>
            <a:chExt cx="1727583" cy="1546243"/>
          </a:xfrm>
        </p:grpSpPr>
        <p:sp>
          <p:nvSpPr>
            <p:cNvPr id="100"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1"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2"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3"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4"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5" name="Rectangle 55"/>
            <p:cNvSpPr>
              <a:spLocks noChangeArrowheads="1"/>
            </p:cNvSpPr>
            <p:nvPr/>
          </p:nvSpPr>
          <p:spPr bwMode="auto">
            <a:xfrm>
              <a:off x="5574731" y="1583332"/>
              <a:ext cx="119385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000" dirty="0">
                  <a:latin typeface="Segoe Pro Display Light" panose="020B0302040504020203" pitchFamily="34" charset="0"/>
                </a:rPr>
                <a:t>My Nested</a:t>
              </a:r>
            </a:p>
            <a:p>
              <a:pPr algn="ctr" defTabSz="932504"/>
              <a:r>
                <a:rPr lang="en-US" altLang="en-US" sz="2000" dirty="0">
                  <a:latin typeface="Segoe Pro Display Light" panose="020B0302040504020203" pitchFamily="34" charset="0"/>
                </a:rPr>
                <a:t>Web Tier</a:t>
              </a:r>
            </a:p>
            <a:p>
              <a:pPr algn="ctr" defTabSz="932504"/>
              <a:r>
                <a:rPr lang="en-US" altLang="en-US" sz="2000" dirty="0">
                  <a:latin typeface="Segoe Pro Display Light" panose="020B0302040504020203" pitchFamily="34" charset="0"/>
                </a:rPr>
                <a:t>Template</a:t>
              </a:r>
              <a:endParaRPr lang="en-US" altLang="en-US" sz="1600" dirty="0"/>
            </a:p>
          </p:txBody>
        </p:sp>
      </p:grpSp>
      <p:grpSp>
        <p:nvGrpSpPr>
          <p:cNvPr id="106" name="Group 105"/>
          <p:cNvGrpSpPr/>
          <p:nvPr/>
        </p:nvGrpSpPr>
        <p:grpSpPr>
          <a:xfrm>
            <a:off x="7644876" y="1211553"/>
            <a:ext cx="1727362" cy="1546046"/>
            <a:chOff x="5296532" y="1211262"/>
            <a:chExt cx="1727583" cy="1546243"/>
          </a:xfrm>
        </p:grpSpPr>
        <p:sp>
          <p:nvSpPr>
            <p:cNvPr id="10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0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1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1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600"/>
            </a:p>
          </p:txBody>
        </p:sp>
        <p:sp>
          <p:nvSpPr>
            <p:cNvPr id="112" name="Rectangle 55"/>
            <p:cNvSpPr>
              <a:spLocks noChangeArrowheads="1"/>
            </p:cNvSpPr>
            <p:nvPr/>
          </p:nvSpPr>
          <p:spPr bwMode="auto">
            <a:xfrm>
              <a:off x="5574730" y="1583333"/>
              <a:ext cx="119385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000" dirty="0">
                  <a:latin typeface="Segoe Pro Display Light" panose="020B0302040504020203" pitchFamily="34" charset="0"/>
                </a:rPr>
                <a:t>My Nested</a:t>
              </a:r>
            </a:p>
            <a:p>
              <a:pPr algn="ctr" defTabSz="932504"/>
              <a:r>
                <a:rPr lang="en-US" altLang="en-US" sz="2000" dirty="0">
                  <a:latin typeface="Segoe Pro Display Light" panose="020B0302040504020203" pitchFamily="34" charset="0"/>
                </a:rPr>
                <a:t>VM Tier</a:t>
              </a:r>
            </a:p>
            <a:p>
              <a:pPr algn="ctr" defTabSz="932504"/>
              <a:r>
                <a:rPr lang="en-US" altLang="en-US" sz="2000" dirty="0">
                  <a:latin typeface="Segoe Pro Display Light" panose="020B0302040504020203" pitchFamily="34" charset="0"/>
                </a:rPr>
                <a:t>Template</a:t>
              </a:r>
              <a:endParaRPr lang="en-US" altLang="en-US" sz="1600" dirty="0"/>
            </a:p>
          </p:txBody>
        </p:sp>
      </p:grpSp>
      <p:sp>
        <p:nvSpPr>
          <p:cNvPr id="85" name="Rectangle 60"/>
          <p:cNvSpPr>
            <a:spLocks noChangeArrowheads="1"/>
          </p:cNvSpPr>
          <p:nvPr/>
        </p:nvSpPr>
        <p:spPr bwMode="auto">
          <a:xfrm>
            <a:off x="8495852" y="292305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6" name="Oval 62"/>
          <p:cNvSpPr>
            <a:spLocks noChangeArrowheads="1"/>
          </p:cNvSpPr>
          <p:nvPr/>
        </p:nvSpPr>
        <p:spPr bwMode="auto">
          <a:xfrm>
            <a:off x="8440810" y="2853443"/>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3" name="Freeform 63"/>
          <p:cNvSpPr>
            <a:spLocks/>
          </p:cNvSpPr>
          <p:nvPr/>
        </p:nvSpPr>
        <p:spPr bwMode="auto">
          <a:xfrm>
            <a:off x="8435953" y="465851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4" name="Rectangle 60"/>
          <p:cNvSpPr>
            <a:spLocks noChangeArrowheads="1"/>
          </p:cNvSpPr>
          <p:nvPr/>
        </p:nvSpPr>
        <p:spPr bwMode="auto">
          <a:xfrm>
            <a:off x="3942759" y="298343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5" name="Oval 62"/>
          <p:cNvSpPr>
            <a:spLocks noChangeArrowheads="1"/>
          </p:cNvSpPr>
          <p:nvPr/>
        </p:nvSpPr>
        <p:spPr bwMode="auto">
          <a:xfrm>
            <a:off x="3887717" y="2913824"/>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6" name="Freeform 63"/>
          <p:cNvSpPr>
            <a:spLocks/>
          </p:cNvSpPr>
          <p:nvPr/>
        </p:nvSpPr>
        <p:spPr bwMode="auto">
          <a:xfrm>
            <a:off x="3882860" y="471889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 name="Rectangle 6"/>
          <p:cNvSpPr/>
          <p:nvPr/>
        </p:nvSpPr>
        <p:spPr bwMode="auto">
          <a:xfrm>
            <a:off x="2407930" y="906793"/>
            <a:ext cx="7695218" cy="2151921"/>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endParaRPr lang="en-US" sz="800" dirty="0">
              <a:noFill/>
              <a:ea typeface="Segoe UI" pitchFamily="34" charset="0"/>
              <a:cs typeface="Segoe UI" pitchFamily="34" charset="0"/>
            </a:endParaRPr>
          </a:p>
        </p:txBody>
      </p:sp>
      <p:sp>
        <p:nvSpPr>
          <p:cNvPr id="97" name="TextBox 96"/>
          <p:cNvSpPr txBox="1"/>
          <p:nvPr/>
        </p:nvSpPr>
        <p:spPr>
          <a:xfrm rot="16200000">
            <a:off x="1212069" y="1710406"/>
            <a:ext cx="1956471"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Parent Template</a:t>
            </a:r>
          </a:p>
        </p:txBody>
      </p:sp>
      <p:sp>
        <p:nvSpPr>
          <p:cNvPr id="98" name="TextBox 97"/>
          <p:cNvSpPr txBox="1"/>
          <p:nvPr/>
        </p:nvSpPr>
        <p:spPr>
          <a:xfrm>
            <a:off x="4078025" y="6336232"/>
            <a:ext cx="1956471" cy="544695"/>
          </a:xfrm>
          <a:prstGeom prst="rect">
            <a:avLst/>
          </a:prstGeom>
          <a:noFill/>
        </p:spPr>
        <p:txBody>
          <a:bodyPr wrap="square" lIns="182857" tIns="146285" rIns="182857" bIns="146285" rtlCol="0">
            <a:spAutoFit/>
          </a:bodyPr>
          <a:lstStyle/>
          <a:p>
            <a:pP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reference()</a:t>
            </a:r>
          </a:p>
        </p:txBody>
      </p:sp>
    </p:spTree>
    <p:extLst>
      <p:ext uri="{BB962C8B-B14F-4D97-AF65-F5344CB8AC3E}">
        <p14:creationId xmlns:p14="http://schemas.microsoft.com/office/powerpoint/2010/main" val="201773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36249" y="1212850"/>
            <a:ext cx="7924801" cy="2970212"/>
          </a:xfrm>
        </p:spPr>
        <p:txBody>
          <a:bodyPr/>
          <a:lstStyle/>
          <a:p>
            <a:r>
              <a:rPr lang="es-ES" dirty="0" err="1"/>
              <a:t>Associate</a:t>
            </a:r>
            <a:r>
              <a:rPr lang="es-ES" dirty="0"/>
              <a:t> at Plain Concepts</a:t>
            </a:r>
          </a:p>
          <a:p>
            <a:r>
              <a:rPr lang="es-ES" dirty="0"/>
              <a:t>ilanda@plainconcepts.com</a:t>
            </a:r>
          </a:p>
          <a:p>
            <a:r>
              <a:rPr lang="es-ES" dirty="0"/>
              <a:t>@</a:t>
            </a:r>
            <a:r>
              <a:rPr lang="es-ES" dirty="0" err="1"/>
              <a:t>ibonilm</a:t>
            </a:r>
            <a:endParaRPr lang="es-ES" dirty="0"/>
          </a:p>
          <a:p>
            <a:r>
              <a:rPr lang="es-ES" dirty="0"/>
              <a:t>http://geeks.ms/blogs/ilanda</a:t>
            </a:r>
          </a:p>
          <a:p>
            <a:endParaRPr lang="es-ES" dirty="0"/>
          </a:p>
          <a:p>
            <a:endParaRPr lang="es-ES" dirty="0"/>
          </a:p>
        </p:txBody>
      </p:sp>
      <p:sp>
        <p:nvSpPr>
          <p:cNvPr id="3" name="Title 2"/>
          <p:cNvSpPr>
            <a:spLocks noGrp="1"/>
          </p:cNvSpPr>
          <p:nvPr>
            <p:ph type="title"/>
          </p:nvPr>
        </p:nvSpPr>
        <p:spPr/>
        <p:txBody>
          <a:bodyPr/>
          <a:lstStyle/>
          <a:p>
            <a:r>
              <a:rPr lang="en-US" dirty="0"/>
              <a:t>Ibon Landa</a:t>
            </a:r>
          </a:p>
        </p:txBody>
      </p:sp>
      <p:pic>
        <p:nvPicPr>
          <p:cNvPr id="6" name="Picture Placeholder 5"/>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a:stretch>
            <a:fillRect/>
          </a:stretch>
        </p:blipFill>
        <p:spPr/>
      </p:pic>
      <p:pic>
        <p:nvPicPr>
          <p:cNvPr id="7" name="Picture 6" descr="http://xamarin.com/content/images/pages/partners/xamarin-premier-partn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08" y="6112781"/>
            <a:ext cx="1248505" cy="5945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0244" y="6168608"/>
            <a:ext cx="1693981" cy="48287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225" y="5757905"/>
            <a:ext cx="3429000" cy="125045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8644" y="4153353"/>
            <a:ext cx="1752595" cy="708818"/>
          </a:xfrm>
          <a:prstGeom prst="rect">
            <a:avLst/>
          </a:prstGeom>
        </p:spPr>
      </p:pic>
    </p:spTree>
    <p:extLst>
      <p:ext uri="{BB962C8B-B14F-4D97-AF65-F5344CB8AC3E}">
        <p14:creationId xmlns:p14="http://schemas.microsoft.com/office/powerpoint/2010/main" val="294052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bwMode="auto">
          <a:xfrm>
            <a:off x="5005020" y="1078804"/>
            <a:ext cx="2309600"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98" name="Rectangle 97"/>
          <p:cNvSpPr/>
          <p:nvPr/>
        </p:nvSpPr>
        <p:spPr bwMode="auto">
          <a:xfrm>
            <a:off x="7384875" y="1078804"/>
            <a:ext cx="2374280"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83" name="Rectangle 82"/>
          <p:cNvSpPr/>
          <p:nvPr/>
        </p:nvSpPr>
        <p:spPr bwMode="auto">
          <a:xfrm>
            <a:off x="2644670" y="1078805"/>
            <a:ext cx="2309600" cy="58733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r" defTabSz="932313"/>
            <a:r>
              <a:rPr lang="en-US" dirty="0">
                <a:gradFill>
                  <a:gsLst>
                    <a:gs pos="0">
                      <a:srgbClr val="FFFFFF"/>
                    </a:gs>
                    <a:gs pos="100000">
                      <a:srgbClr val="FFFFFF"/>
                    </a:gs>
                  </a:gsLst>
                  <a:lin ang="5400000" scaled="0"/>
                </a:gradFill>
                <a:ea typeface="Segoe UI" pitchFamily="34" charset="0"/>
                <a:cs typeface="Segoe UI" pitchFamily="34" charset="0"/>
              </a:rPr>
              <a:t>Resource Group</a:t>
            </a:r>
          </a:p>
        </p:txBody>
      </p:sp>
      <p:sp>
        <p:nvSpPr>
          <p:cNvPr id="9" name="Title 1"/>
          <p:cNvSpPr>
            <a:spLocks noGrp="1"/>
          </p:cNvSpPr>
          <p:nvPr>
            <p:ph type="title"/>
          </p:nvPr>
        </p:nvSpPr>
        <p:spPr/>
        <p:txBody>
          <a:bodyPr>
            <a:normAutofit/>
          </a:bodyPr>
          <a:lstStyle/>
          <a:p>
            <a:r>
              <a:rPr lang="en-US" sz="4488" dirty="0"/>
              <a:t>Tier-centric Resource Groups and Templates</a:t>
            </a:r>
          </a:p>
        </p:txBody>
      </p:sp>
      <p:grpSp>
        <p:nvGrpSpPr>
          <p:cNvPr id="2" name="Group 4"/>
          <p:cNvGrpSpPr>
            <a:grpSpLocks noChangeAspect="1"/>
          </p:cNvGrpSpPr>
          <p:nvPr/>
        </p:nvGrpSpPr>
        <p:grpSpPr bwMode="auto">
          <a:xfrm>
            <a:off x="2694290" y="1213173"/>
            <a:ext cx="7048676" cy="5777840"/>
            <a:chOff x="2863" y="319"/>
            <a:chExt cx="4354" cy="3569"/>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9" name="Rectangle 16"/>
            <p:cNvSpPr>
              <a:spLocks noChangeArrowheads="1"/>
            </p:cNvSpPr>
            <p:nvPr/>
          </p:nvSpPr>
          <p:spPr bwMode="auto">
            <a:xfrm>
              <a:off x="3398" y="2838"/>
              <a:ext cx="57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SQL DB</a:t>
              </a:r>
              <a:endParaRPr lang="en-US" altLang="en-US" sz="1836" dirty="0">
                <a:solidFill>
                  <a:schemeClr val="bg1"/>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4" name="Rectangle 31"/>
            <p:cNvSpPr>
              <a:spLocks noChangeArrowheads="1"/>
            </p:cNvSpPr>
            <p:nvPr/>
          </p:nvSpPr>
          <p:spPr bwMode="auto">
            <a:xfrm>
              <a:off x="4884" y="2718"/>
              <a:ext cx="544"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2244" dirty="0">
                  <a:solidFill>
                    <a:schemeClr val="bg1"/>
                  </a:solidFill>
                  <a:latin typeface="Segoe Pro Display Light" panose="020B0302040504020203" pitchFamily="34" charset="0"/>
                </a:rPr>
                <a:t>App</a:t>
              </a:r>
            </a:p>
            <a:p>
              <a:pPr defTabSz="932504"/>
              <a:r>
                <a:rPr lang="en-US" altLang="en-US" sz="2244" dirty="0">
                  <a:solidFill>
                    <a:schemeClr val="bg1"/>
                  </a:solidFill>
                  <a:latin typeface="Segoe Pro Display Light" panose="020B0302040504020203" pitchFamily="34" charset="0"/>
                </a:rPr>
                <a:t>Service</a:t>
              </a:r>
              <a:endParaRPr lang="en-US" altLang="en-US" sz="1836" dirty="0">
                <a:solidFill>
                  <a:schemeClr val="bg1"/>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w="9525">
              <a:noFill/>
              <a:round/>
              <a:headEnd/>
              <a:tailEnd/>
            </a:ln>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734" dirty="0">
                  <a:solidFill>
                    <a:schemeClr val="bg1"/>
                  </a:solidFill>
                  <a:latin typeface="Segoe Pro Display Light" panose="020B0302040504020203" pitchFamily="34" charset="0"/>
                </a:rPr>
                <a:t>Virtual</a:t>
              </a:r>
              <a:endParaRPr lang="en-US" altLang="en-US" sz="1836" dirty="0">
                <a:solidFill>
                  <a:schemeClr val="bg1"/>
                </a:solidFill>
              </a:endParaRPr>
            </a:p>
          </p:txBody>
        </p:sp>
        <p:sp>
          <p:nvSpPr>
            <p:cNvPr id="51" name="Rectangle 48"/>
            <p:cNvSpPr>
              <a:spLocks noChangeArrowheads="1"/>
            </p:cNvSpPr>
            <p:nvPr/>
          </p:nvSpPr>
          <p:spPr bwMode="auto">
            <a:xfrm>
              <a:off x="6417" y="2933"/>
              <a:ext cx="53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r>
                <a:rPr lang="en-US" altLang="en-US" sz="1836" dirty="0">
                  <a:solidFill>
                    <a:schemeClr val="bg1"/>
                  </a:solidFill>
                  <a:latin typeface="Segoe Pro Display Light" panose="020B0302040504020203" pitchFamily="34" charset="0"/>
                </a:rPr>
                <a:t>Machine</a:t>
              </a:r>
              <a:endParaRPr lang="en-US" altLang="en-US" sz="1836" dirty="0">
                <a:solidFill>
                  <a:schemeClr val="bg1"/>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4" name="Freeform 71"/>
            <p:cNvSpPr>
              <a:spLocks/>
            </p:cNvSpPr>
            <p:nvPr/>
          </p:nvSpPr>
          <p:spPr bwMode="auto">
            <a:xfrm>
              <a:off x="3500" y="3277"/>
              <a:ext cx="1535" cy="413"/>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9" name="Rectangle 76"/>
            <p:cNvSpPr>
              <a:spLocks noChangeArrowheads="1"/>
            </p:cNvSpPr>
            <p:nvPr/>
          </p:nvSpPr>
          <p:spPr bwMode="auto">
            <a:xfrm>
              <a:off x="4204" y="370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04"/>
              <a:endParaRPr lang="en-US" altLang="en-US" sz="1836" dirty="0">
                <a:solidFill>
                  <a:schemeClr val="bg1"/>
                </a:solidFill>
              </a:endParaRPr>
            </a:p>
          </p:txBody>
        </p:sp>
      </p:grpSp>
      <p:grpSp>
        <p:nvGrpSpPr>
          <p:cNvPr id="4" name="Group 3"/>
          <p:cNvGrpSpPr/>
          <p:nvPr/>
        </p:nvGrpSpPr>
        <p:grpSpPr>
          <a:xfrm>
            <a:off x="3160678" y="1211554"/>
            <a:ext cx="1727362" cy="1546046"/>
            <a:chOff x="5296532" y="1211262"/>
            <a:chExt cx="1727583" cy="1546243"/>
          </a:xfrm>
        </p:grpSpPr>
        <p:sp>
          <p:nvSpPr>
            <p:cNvPr id="8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2"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DB Tier</a:t>
              </a:r>
            </a:p>
            <a:p>
              <a:pPr algn="ctr" defTabSz="932504"/>
              <a:r>
                <a:rPr lang="en-US" altLang="en-US" sz="2550" dirty="0">
                  <a:latin typeface="Segoe Pro Display Light" panose="020B0302040504020203" pitchFamily="34" charset="0"/>
                </a:rPr>
                <a:t>Template</a:t>
              </a:r>
              <a:endParaRPr lang="en-US" altLang="en-US" sz="1836" dirty="0"/>
            </a:p>
          </p:txBody>
        </p:sp>
      </p:grpSp>
      <p:grpSp>
        <p:nvGrpSpPr>
          <p:cNvPr id="99" name="Group 98"/>
          <p:cNvGrpSpPr/>
          <p:nvPr/>
        </p:nvGrpSpPr>
        <p:grpSpPr>
          <a:xfrm>
            <a:off x="5303161" y="1211554"/>
            <a:ext cx="1727362" cy="1546046"/>
            <a:chOff x="5296532" y="1211262"/>
            <a:chExt cx="1727583" cy="1546243"/>
          </a:xfrm>
        </p:grpSpPr>
        <p:sp>
          <p:nvSpPr>
            <p:cNvPr id="100"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1"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2"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3"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4"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5"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Web Tier</a:t>
              </a:r>
            </a:p>
            <a:p>
              <a:pPr algn="ctr" defTabSz="932504"/>
              <a:r>
                <a:rPr lang="en-US" altLang="en-US" sz="2550" dirty="0">
                  <a:latin typeface="Segoe Pro Display Light" panose="020B0302040504020203" pitchFamily="34" charset="0"/>
                </a:rPr>
                <a:t>Template</a:t>
              </a:r>
              <a:endParaRPr lang="en-US" altLang="en-US" sz="1836" dirty="0"/>
            </a:p>
          </p:txBody>
        </p:sp>
      </p:grpSp>
      <p:grpSp>
        <p:nvGrpSpPr>
          <p:cNvPr id="106" name="Group 105"/>
          <p:cNvGrpSpPr/>
          <p:nvPr/>
        </p:nvGrpSpPr>
        <p:grpSpPr>
          <a:xfrm>
            <a:off x="7644876" y="1211553"/>
            <a:ext cx="1727362" cy="1546046"/>
            <a:chOff x="5296532" y="1211262"/>
            <a:chExt cx="1727583" cy="1546243"/>
          </a:xfrm>
        </p:grpSpPr>
        <p:sp>
          <p:nvSpPr>
            <p:cNvPr id="107" name="Freeform 49"/>
            <p:cNvSpPr>
              <a:spLocks/>
            </p:cNvSpPr>
            <p:nvPr/>
          </p:nvSpPr>
          <p:spPr bwMode="auto">
            <a:xfrm>
              <a:off x="5395297" y="1211262"/>
              <a:ext cx="1530053" cy="1546243"/>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8" name="Freeform 50"/>
            <p:cNvSpPr>
              <a:spLocks/>
            </p:cNvSpPr>
            <p:nvPr/>
          </p:nvSpPr>
          <p:spPr bwMode="auto">
            <a:xfrm>
              <a:off x="5592828" y="1211262"/>
              <a:ext cx="1431287" cy="194292"/>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09" name="Freeform 51"/>
            <p:cNvSpPr>
              <a:spLocks/>
            </p:cNvSpPr>
            <p:nvPr/>
          </p:nvSpPr>
          <p:spPr bwMode="auto">
            <a:xfrm>
              <a:off x="5524826" y="1310027"/>
              <a:ext cx="165149" cy="95527"/>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0" name="Freeform 52"/>
            <p:cNvSpPr>
              <a:spLocks/>
            </p:cNvSpPr>
            <p:nvPr/>
          </p:nvSpPr>
          <p:spPr bwMode="auto">
            <a:xfrm>
              <a:off x="5395297" y="2563213"/>
              <a:ext cx="98765" cy="98765"/>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1" name="Freeform 53"/>
            <p:cNvSpPr>
              <a:spLocks/>
            </p:cNvSpPr>
            <p:nvPr/>
          </p:nvSpPr>
          <p:spPr bwMode="auto">
            <a:xfrm>
              <a:off x="5296532" y="2563213"/>
              <a:ext cx="197531" cy="194292"/>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112" name="Rectangle 55"/>
            <p:cNvSpPr>
              <a:spLocks noChangeArrowheads="1"/>
            </p:cNvSpPr>
            <p:nvPr/>
          </p:nvSpPr>
          <p:spPr bwMode="auto">
            <a:xfrm>
              <a:off x="5534540" y="1458985"/>
              <a:ext cx="1274234" cy="117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32504"/>
              <a:r>
                <a:rPr lang="en-US" altLang="en-US" sz="2550" dirty="0">
                  <a:latin typeface="Segoe Pro Display Light" panose="020B0302040504020203" pitchFamily="34" charset="0"/>
                </a:rPr>
                <a:t>My</a:t>
              </a:r>
            </a:p>
            <a:p>
              <a:pPr algn="ctr" defTabSz="932504"/>
              <a:r>
                <a:rPr lang="en-US" altLang="en-US" sz="2550" dirty="0">
                  <a:latin typeface="Segoe Pro Display Light" panose="020B0302040504020203" pitchFamily="34" charset="0"/>
                </a:rPr>
                <a:t>VM Tier</a:t>
              </a:r>
            </a:p>
            <a:p>
              <a:pPr algn="ctr" defTabSz="932504"/>
              <a:r>
                <a:rPr lang="en-US" altLang="en-US" sz="2550" dirty="0">
                  <a:latin typeface="Segoe Pro Display Light" panose="020B0302040504020203" pitchFamily="34" charset="0"/>
                </a:rPr>
                <a:t>Template</a:t>
              </a:r>
              <a:endParaRPr lang="en-US" altLang="en-US" sz="1836" dirty="0"/>
            </a:p>
          </p:txBody>
        </p:sp>
      </p:grpSp>
      <p:sp>
        <p:nvSpPr>
          <p:cNvPr id="85" name="Rectangle 60"/>
          <p:cNvSpPr>
            <a:spLocks noChangeArrowheads="1"/>
          </p:cNvSpPr>
          <p:nvPr/>
        </p:nvSpPr>
        <p:spPr bwMode="auto">
          <a:xfrm>
            <a:off x="8495852" y="292305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86" name="Oval 62"/>
          <p:cNvSpPr>
            <a:spLocks noChangeArrowheads="1"/>
          </p:cNvSpPr>
          <p:nvPr/>
        </p:nvSpPr>
        <p:spPr bwMode="auto">
          <a:xfrm>
            <a:off x="8440810" y="2853443"/>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3" name="Freeform 63"/>
          <p:cNvSpPr>
            <a:spLocks/>
          </p:cNvSpPr>
          <p:nvPr/>
        </p:nvSpPr>
        <p:spPr bwMode="auto">
          <a:xfrm>
            <a:off x="8435953" y="465851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4" name="Rectangle 60"/>
          <p:cNvSpPr>
            <a:spLocks noChangeArrowheads="1"/>
          </p:cNvSpPr>
          <p:nvPr/>
        </p:nvSpPr>
        <p:spPr bwMode="auto">
          <a:xfrm>
            <a:off x="3942759" y="2983436"/>
            <a:ext cx="37234" cy="1756503"/>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5" name="Oval 62"/>
          <p:cNvSpPr>
            <a:spLocks noChangeArrowheads="1"/>
          </p:cNvSpPr>
          <p:nvPr/>
        </p:nvSpPr>
        <p:spPr bwMode="auto">
          <a:xfrm>
            <a:off x="3887717" y="2913824"/>
            <a:ext cx="145700" cy="147319"/>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96" name="Freeform 63"/>
          <p:cNvSpPr>
            <a:spLocks/>
          </p:cNvSpPr>
          <p:nvPr/>
        </p:nvSpPr>
        <p:spPr bwMode="auto">
          <a:xfrm>
            <a:off x="3882860" y="4718893"/>
            <a:ext cx="155414" cy="134369"/>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endParaRPr lang="en-US" sz="1836"/>
          </a:p>
        </p:txBody>
      </p:sp>
      <p:sp>
        <p:nvSpPr>
          <p:cNvPr id="7" name="Right Arrow 6"/>
          <p:cNvSpPr/>
          <p:nvPr/>
        </p:nvSpPr>
        <p:spPr bwMode="auto">
          <a:xfrm>
            <a:off x="1417457" y="6061766"/>
            <a:ext cx="2254646" cy="559297"/>
          </a:xfrm>
          <a:prstGeom prst="rightArrow">
            <a:avLst/>
          </a:prstGeom>
          <a:solidFill>
            <a:srgbClr val="022D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r>
              <a:rPr lang="en-US" sz="1600" dirty="0">
                <a:gradFill>
                  <a:gsLst>
                    <a:gs pos="0">
                      <a:srgbClr val="FFFFFF"/>
                    </a:gs>
                    <a:gs pos="100000">
                      <a:srgbClr val="FFFFFF"/>
                    </a:gs>
                  </a:gsLst>
                  <a:lin ang="5400000" scaled="0"/>
                </a:gradFill>
                <a:ea typeface="Segoe UI" pitchFamily="34" charset="0"/>
                <a:cs typeface="Segoe UI" pitchFamily="34" charset="0"/>
              </a:rPr>
              <a:t>Linked Resource</a:t>
            </a: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948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8872" y="762350"/>
            <a:ext cx="5883652" cy="976538"/>
          </a:xfrm>
        </p:spPr>
        <p:txBody>
          <a:bodyPr/>
          <a:lstStyle/>
          <a:p>
            <a:r>
              <a:rPr lang="en-US" b="1" dirty="0" smtClean="0"/>
              <a:t>Resource Tags</a:t>
            </a:r>
            <a:endParaRPr lang="en-US" dirty="0"/>
          </a:p>
        </p:txBody>
      </p:sp>
      <p:sp>
        <p:nvSpPr>
          <p:cNvPr id="3" name="Content Placeholder 2"/>
          <p:cNvSpPr>
            <a:spLocks noGrp="1"/>
          </p:cNvSpPr>
          <p:nvPr>
            <p:ph idx="1"/>
          </p:nvPr>
        </p:nvSpPr>
        <p:spPr>
          <a:xfrm>
            <a:off x="6010097" y="1981393"/>
            <a:ext cx="5883651" cy="4639671"/>
          </a:xfrm>
          <a:prstGeom prst="rect">
            <a:avLst/>
          </a:prstGeom>
        </p:spPr>
        <p:txBody>
          <a:bodyPr>
            <a:noAutofit/>
          </a:bodyPr>
          <a:lstStyle/>
          <a:p>
            <a:pPr lvl="0">
              <a:lnSpc>
                <a:spcPct val="100000"/>
              </a:lnSpc>
            </a:pPr>
            <a:r>
              <a:rPr lang="en-US" sz="2400" dirty="0"/>
              <a:t>Name-value pairs assigned to resources or resource groups</a:t>
            </a:r>
          </a:p>
          <a:p>
            <a:pPr marL="0" indent="0">
              <a:lnSpc>
                <a:spcPct val="100000"/>
              </a:lnSpc>
              <a:buNone/>
            </a:pPr>
            <a:endParaRPr lang="en-US" sz="2400" dirty="0"/>
          </a:p>
          <a:p>
            <a:pPr lvl="0">
              <a:lnSpc>
                <a:spcPct val="100000"/>
              </a:lnSpc>
            </a:pPr>
            <a:r>
              <a:rPr lang="en-US" sz="2400" dirty="0"/>
              <a:t>Subscription-wide taxonomy</a:t>
            </a:r>
          </a:p>
          <a:p>
            <a:pPr lvl="0">
              <a:lnSpc>
                <a:spcPct val="100000"/>
              </a:lnSpc>
            </a:pPr>
            <a:endParaRPr lang="en-US" sz="2400" dirty="0"/>
          </a:p>
          <a:p>
            <a:pPr lvl="0">
              <a:lnSpc>
                <a:spcPct val="100000"/>
              </a:lnSpc>
            </a:pPr>
            <a:r>
              <a:rPr lang="en-US" sz="2400" dirty="0"/>
              <a:t>Each resource can have up to 15 tags</a:t>
            </a:r>
          </a:p>
        </p:txBody>
      </p:sp>
      <p:pic>
        <p:nvPicPr>
          <p:cNvPr id="4" name="Picture 3"/>
          <p:cNvPicPr>
            <a:picLocks noChangeAspect="1"/>
          </p:cNvPicPr>
          <p:nvPr/>
        </p:nvPicPr>
        <p:blipFill>
          <a:blip r:embed="rId2"/>
          <a:stretch>
            <a:fillRect/>
          </a:stretch>
        </p:blipFill>
        <p:spPr>
          <a:xfrm>
            <a:off x="579364" y="906793"/>
            <a:ext cx="5091700" cy="4957167"/>
          </a:xfrm>
          <a:prstGeom prst="rect">
            <a:avLst/>
          </a:prstGeom>
        </p:spPr>
      </p:pic>
      <p:sp>
        <p:nvSpPr>
          <p:cNvPr id="5" name="TextBox 4"/>
          <p:cNvSpPr txBox="1"/>
          <p:nvPr/>
        </p:nvSpPr>
        <p:spPr>
          <a:xfrm>
            <a:off x="3779355" y="1077118"/>
            <a:ext cx="563224" cy="793963"/>
          </a:xfrm>
          <a:prstGeom prst="rect">
            <a:avLst/>
          </a:prstGeom>
          <a:noFill/>
        </p:spPr>
        <p:txBody>
          <a:bodyPr wrap="none" lIns="182857" tIns="146285" rIns="182857" bIns="146285"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j-lt"/>
              </a:rPr>
              <a:t>x</a:t>
            </a:r>
          </a:p>
        </p:txBody>
      </p:sp>
      <p:sp>
        <p:nvSpPr>
          <p:cNvPr id="6" name="TextBox 5"/>
          <p:cNvSpPr txBox="1"/>
          <p:nvPr/>
        </p:nvSpPr>
        <p:spPr>
          <a:xfrm>
            <a:off x="3872875" y="906793"/>
            <a:ext cx="1173889" cy="1292497"/>
          </a:xfrm>
          <a:prstGeom prst="rect">
            <a:avLst/>
          </a:prstGeom>
          <a:noFill/>
        </p:spPr>
        <p:txBody>
          <a:bodyPr wrap="none" lIns="182857" tIns="146285" rIns="182857" bIns="146285" rtlCol="0">
            <a:spAutoFit/>
          </a:bodyPr>
          <a:lstStyle/>
          <a:p>
            <a:pPr>
              <a:lnSpc>
                <a:spcPct val="90000"/>
              </a:lnSpc>
              <a:spcAft>
                <a:spcPts val="600"/>
              </a:spcAft>
            </a:pPr>
            <a:r>
              <a:rPr lang="en-US" sz="7199" dirty="0">
                <a:gradFill>
                  <a:gsLst>
                    <a:gs pos="2917">
                      <a:schemeClr val="tx1"/>
                    </a:gs>
                    <a:gs pos="30000">
                      <a:schemeClr val="tx1"/>
                    </a:gs>
                  </a:gsLst>
                  <a:lin ang="5400000" scaled="0"/>
                </a:gradFill>
                <a:latin typeface="+mj-lt"/>
              </a:rPr>
              <a:t>15</a:t>
            </a:r>
          </a:p>
        </p:txBody>
      </p:sp>
    </p:spTree>
    <p:extLst>
      <p:ext uri="{BB962C8B-B14F-4D97-AF65-F5344CB8AC3E}">
        <p14:creationId xmlns:p14="http://schemas.microsoft.com/office/powerpoint/2010/main" val="73308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8872" y="762350"/>
            <a:ext cx="5883652" cy="976538"/>
          </a:xfrm>
        </p:spPr>
        <p:txBody>
          <a:bodyPr/>
          <a:lstStyle/>
          <a:p>
            <a:r>
              <a:rPr lang="en-US" b="1" dirty="0" smtClean="0"/>
              <a:t>Tagging Tips</a:t>
            </a:r>
            <a:endParaRPr lang="en-US" dirty="0"/>
          </a:p>
        </p:txBody>
      </p:sp>
      <p:sp>
        <p:nvSpPr>
          <p:cNvPr id="3" name="Content Placeholder 2"/>
          <p:cNvSpPr>
            <a:spLocks noGrp="1"/>
          </p:cNvSpPr>
          <p:nvPr>
            <p:ph idx="1"/>
          </p:nvPr>
        </p:nvSpPr>
        <p:spPr>
          <a:xfrm>
            <a:off x="6010097" y="1981393"/>
            <a:ext cx="6226378" cy="4639671"/>
          </a:xfrm>
          <a:prstGeom prst="rect">
            <a:avLst/>
          </a:prstGeom>
        </p:spPr>
        <p:txBody>
          <a:bodyPr>
            <a:noAutofit/>
          </a:bodyPr>
          <a:lstStyle/>
          <a:p>
            <a:pPr lvl="0">
              <a:lnSpc>
                <a:spcPct val="100000"/>
              </a:lnSpc>
            </a:pPr>
            <a:r>
              <a:rPr lang="en-US" sz="2400" dirty="0"/>
              <a:t>Tag by environment, e.g. dev/test/prod</a:t>
            </a:r>
          </a:p>
          <a:p>
            <a:pPr lvl="0">
              <a:lnSpc>
                <a:spcPct val="100000"/>
              </a:lnSpc>
            </a:pPr>
            <a:endParaRPr lang="en-US" sz="2400" dirty="0"/>
          </a:p>
          <a:p>
            <a:pPr lvl="0">
              <a:lnSpc>
                <a:spcPct val="100000"/>
              </a:lnSpc>
            </a:pPr>
            <a:r>
              <a:rPr lang="en-US" sz="2400" dirty="0"/>
              <a:t>Tag by role, e.g. web/cache/</a:t>
            </a:r>
            <a:r>
              <a:rPr lang="en-US" sz="2400" dirty="0" err="1"/>
              <a:t>db</a:t>
            </a:r>
            <a:endParaRPr lang="en-US" sz="2400" dirty="0"/>
          </a:p>
          <a:p>
            <a:pPr lvl="0">
              <a:lnSpc>
                <a:spcPct val="100000"/>
              </a:lnSpc>
            </a:pPr>
            <a:endParaRPr lang="en-US" sz="2400" dirty="0"/>
          </a:p>
          <a:p>
            <a:pPr lvl="0">
              <a:lnSpc>
                <a:spcPct val="100000"/>
              </a:lnSpc>
            </a:pPr>
            <a:r>
              <a:rPr lang="en-US" sz="2400" dirty="0"/>
              <a:t>Tag by department, e.g. finance/retail/legal</a:t>
            </a:r>
          </a:p>
          <a:p>
            <a:pPr lvl="0">
              <a:lnSpc>
                <a:spcPct val="100000"/>
              </a:lnSpc>
            </a:pPr>
            <a:endParaRPr lang="en-US" sz="2400" dirty="0"/>
          </a:p>
          <a:p>
            <a:pPr lvl="0">
              <a:lnSpc>
                <a:spcPct val="100000"/>
              </a:lnSpc>
            </a:pPr>
            <a:r>
              <a:rPr lang="en-US" sz="2400" dirty="0"/>
              <a:t>Tag by responsible party, e.g. Bob</a:t>
            </a:r>
          </a:p>
        </p:txBody>
      </p:sp>
      <p:pic>
        <p:nvPicPr>
          <p:cNvPr id="4" name="Picture 3"/>
          <p:cNvPicPr>
            <a:picLocks noChangeAspect="1"/>
          </p:cNvPicPr>
          <p:nvPr/>
        </p:nvPicPr>
        <p:blipFill>
          <a:blip r:embed="rId2"/>
          <a:stretch>
            <a:fillRect/>
          </a:stretch>
        </p:blipFill>
        <p:spPr>
          <a:xfrm>
            <a:off x="579364" y="906793"/>
            <a:ext cx="5091700" cy="4957167"/>
          </a:xfrm>
          <a:prstGeom prst="rect">
            <a:avLst/>
          </a:prstGeom>
        </p:spPr>
      </p:pic>
      <p:sp>
        <p:nvSpPr>
          <p:cNvPr id="5" name="TextBox 4"/>
          <p:cNvSpPr txBox="1"/>
          <p:nvPr/>
        </p:nvSpPr>
        <p:spPr>
          <a:xfrm>
            <a:off x="3779355" y="1077118"/>
            <a:ext cx="563224" cy="793963"/>
          </a:xfrm>
          <a:prstGeom prst="rect">
            <a:avLst/>
          </a:prstGeom>
          <a:noFill/>
        </p:spPr>
        <p:txBody>
          <a:bodyPr wrap="none" lIns="182857" tIns="146285" rIns="182857" bIns="146285"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j-lt"/>
              </a:rPr>
              <a:t>x</a:t>
            </a:r>
          </a:p>
        </p:txBody>
      </p:sp>
      <p:sp>
        <p:nvSpPr>
          <p:cNvPr id="6" name="TextBox 5"/>
          <p:cNvSpPr txBox="1"/>
          <p:nvPr/>
        </p:nvSpPr>
        <p:spPr>
          <a:xfrm>
            <a:off x="3872875" y="906793"/>
            <a:ext cx="1173889" cy="1292497"/>
          </a:xfrm>
          <a:prstGeom prst="rect">
            <a:avLst/>
          </a:prstGeom>
          <a:noFill/>
        </p:spPr>
        <p:txBody>
          <a:bodyPr wrap="none" lIns="182857" tIns="146285" rIns="182857" bIns="146285" rtlCol="0">
            <a:spAutoFit/>
          </a:bodyPr>
          <a:lstStyle/>
          <a:p>
            <a:pPr>
              <a:lnSpc>
                <a:spcPct val="90000"/>
              </a:lnSpc>
              <a:spcAft>
                <a:spcPts val="600"/>
              </a:spcAft>
            </a:pPr>
            <a:r>
              <a:rPr lang="en-US" sz="7199" dirty="0">
                <a:gradFill>
                  <a:gsLst>
                    <a:gs pos="2917">
                      <a:schemeClr val="tx1"/>
                    </a:gs>
                    <a:gs pos="30000">
                      <a:schemeClr val="tx1"/>
                    </a:gs>
                  </a:gsLst>
                  <a:lin ang="5400000" scaled="0"/>
                </a:gradFill>
                <a:latin typeface="+mj-lt"/>
              </a:rPr>
              <a:t>15</a:t>
            </a:r>
          </a:p>
        </p:txBody>
      </p:sp>
    </p:spTree>
    <p:extLst>
      <p:ext uri="{BB962C8B-B14F-4D97-AF65-F5344CB8AC3E}">
        <p14:creationId xmlns:p14="http://schemas.microsoft.com/office/powerpoint/2010/main" val="20106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2" name="Title 1"/>
          <p:cNvSpPr>
            <a:spLocks noGrp="1"/>
          </p:cNvSpPr>
          <p:nvPr>
            <p:ph type="title"/>
          </p:nvPr>
        </p:nvSpPr>
        <p:spPr/>
        <p:txBody>
          <a:bodyPr/>
          <a:lstStyle/>
          <a:p>
            <a:r>
              <a:rPr lang="en-US" dirty="0"/>
              <a:t>Introducing</a:t>
            </a:r>
            <a:br>
              <a:rPr lang="en-US" dirty="0"/>
            </a:br>
            <a:r>
              <a:rPr lang="en-US" dirty="0"/>
              <a:t>Azure Dev/Test Lab</a:t>
            </a:r>
          </a:p>
        </p:txBody>
      </p:sp>
    </p:spTree>
    <p:extLst>
      <p:ext uri="{BB962C8B-B14F-4D97-AF65-F5344CB8AC3E}">
        <p14:creationId xmlns:p14="http://schemas.microsoft.com/office/powerpoint/2010/main" val="294650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644" y="1744662"/>
            <a:ext cx="5436297" cy="3657600"/>
          </a:xfrm>
          <a:prstGeom prst="rect">
            <a:avLst/>
          </a:prstGeom>
        </p:spPr>
      </p:pic>
      <p:sp>
        <p:nvSpPr>
          <p:cNvPr id="4" name="Title 3"/>
          <p:cNvSpPr>
            <a:spLocks noGrp="1"/>
          </p:cNvSpPr>
          <p:nvPr>
            <p:ph type="title"/>
          </p:nvPr>
        </p:nvSpPr>
        <p:spPr/>
        <p:txBody>
          <a:bodyPr/>
          <a:lstStyle/>
          <a:p>
            <a:r>
              <a:rPr lang="en-US" dirty="0"/>
              <a:t>Azure </a:t>
            </a:r>
            <a:r>
              <a:rPr lang="en-US" dirty="0" err="1"/>
              <a:t>DevTest</a:t>
            </a:r>
            <a:r>
              <a:rPr lang="en-US" dirty="0"/>
              <a:t> </a:t>
            </a:r>
            <a:r>
              <a:rPr lang="en-US" dirty="0" smtClean="0"/>
              <a:t>Labs (Preview)</a:t>
            </a:r>
            <a:endParaRPr lang="en-US" dirty="0"/>
          </a:p>
        </p:txBody>
      </p:sp>
      <p:sp>
        <p:nvSpPr>
          <p:cNvPr id="6" name="Text Placeholder 5"/>
          <p:cNvSpPr>
            <a:spLocks noGrp="1"/>
          </p:cNvSpPr>
          <p:nvPr>
            <p:ph type="body" sz="quarter" idx="10"/>
          </p:nvPr>
        </p:nvSpPr>
        <p:spPr>
          <a:xfrm>
            <a:off x="276972" y="1363662"/>
            <a:ext cx="5485698" cy="3766929"/>
          </a:xfrm>
        </p:spPr>
        <p:txBody>
          <a:bodyPr/>
          <a:lstStyle/>
          <a:p>
            <a:r>
              <a:rPr lang="en-US" dirty="0"/>
              <a:t>Fast, easy, and lean Dev/Test </a:t>
            </a:r>
            <a:r>
              <a:rPr lang="en-US" dirty="0" smtClean="0"/>
              <a:t>environments</a:t>
            </a:r>
          </a:p>
          <a:p>
            <a:pPr lvl="1"/>
            <a:r>
              <a:rPr lang="en-US" dirty="0" smtClean="0"/>
              <a:t>Quickly </a:t>
            </a:r>
            <a:r>
              <a:rPr lang="en-US" dirty="0"/>
              <a:t>provision development and test </a:t>
            </a:r>
            <a:r>
              <a:rPr lang="en-US" dirty="0" smtClean="0"/>
              <a:t>environments</a:t>
            </a:r>
          </a:p>
          <a:p>
            <a:pPr lvl="1"/>
            <a:r>
              <a:rPr lang="en-US" dirty="0"/>
              <a:t>Create a VM in a few clicks with reusable templates</a:t>
            </a:r>
          </a:p>
          <a:p>
            <a:pPr lvl="1"/>
            <a:r>
              <a:rPr lang="en-US" dirty="0" smtClean="0"/>
              <a:t>Quotas </a:t>
            </a:r>
            <a:r>
              <a:rPr lang="en-US" dirty="0"/>
              <a:t>and </a:t>
            </a:r>
            <a:r>
              <a:rPr lang="en-US" dirty="0" smtClean="0"/>
              <a:t>policies</a:t>
            </a:r>
          </a:p>
          <a:p>
            <a:pPr lvl="1"/>
            <a:r>
              <a:rPr lang="en-US" dirty="0" smtClean="0"/>
              <a:t>Automated shutdowns</a:t>
            </a:r>
          </a:p>
          <a:p>
            <a:pPr lvl="1"/>
            <a:r>
              <a:rPr lang="en-US" dirty="0"/>
              <a:t>Build Windows and Linux environments</a:t>
            </a:r>
          </a:p>
          <a:p>
            <a:pPr lvl="1"/>
            <a:endParaRPr lang="en-US" dirty="0"/>
          </a:p>
        </p:txBody>
      </p:sp>
    </p:spTree>
    <p:extLst>
      <p:ext uri="{BB962C8B-B14F-4D97-AF65-F5344CB8AC3E}">
        <p14:creationId xmlns:p14="http://schemas.microsoft.com/office/powerpoint/2010/main" val="133364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 Developer Services - DevTest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24"/>
            <a:ext cx="7055644" cy="54666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141244" y="3211033"/>
            <a:ext cx="6293644" cy="3783492"/>
          </a:xfrm>
          <a:prstGeom prst="rect">
            <a:avLst/>
          </a:prstGeom>
        </p:spPr>
      </p:pic>
    </p:spTree>
    <p:extLst>
      <p:ext uri="{BB962C8B-B14F-4D97-AF65-F5344CB8AC3E}">
        <p14:creationId xmlns:p14="http://schemas.microsoft.com/office/powerpoint/2010/main" val="34021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34557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2" name="Title 1"/>
          <p:cNvSpPr>
            <a:spLocks noGrp="1"/>
          </p:cNvSpPr>
          <p:nvPr>
            <p:ph type="title"/>
          </p:nvPr>
        </p:nvSpPr>
        <p:spPr/>
        <p:txBody>
          <a:bodyPr/>
          <a:lstStyle/>
          <a:p>
            <a:r>
              <a:rPr lang="en-US" dirty="0" smtClean="0"/>
              <a:t>PowerShell Desired </a:t>
            </a:r>
            <a:r>
              <a:rPr lang="en-US" dirty="0"/>
              <a:t>State </a:t>
            </a:r>
            <a:r>
              <a:rPr lang="en-US" dirty="0" smtClean="0"/>
              <a:t>Configuration </a:t>
            </a:r>
            <a:br>
              <a:rPr lang="en-US" dirty="0" smtClean="0"/>
            </a:br>
            <a:r>
              <a:rPr lang="en-US" dirty="0" smtClean="0"/>
              <a:t> </a:t>
            </a:r>
            <a:endParaRPr lang="en-US" dirty="0"/>
          </a:p>
        </p:txBody>
      </p:sp>
    </p:spTree>
    <p:extLst>
      <p:ext uri="{BB962C8B-B14F-4D97-AF65-F5344CB8AC3E}">
        <p14:creationId xmlns:p14="http://schemas.microsoft.com/office/powerpoint/2010/main" val="18719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07" y="1212859"/>
            <a:ext cx="11885683" cy="4124206"/>
          </a:xfrm>
        </p:spPr>
        <p:txBody>
          <a:bodyPr/>
          <a:lstStyle/>
          <a:p>
            <a:r>
              <a:rPr lang="en-US" dirty="0"/>
              <a:t>C</a:t>
            </a:r>
            <a:r>
              <a:rPr lang="en-US" dirty="0" smtClean="0"/>
              <a:t>onfiguration-management platform</a:t>
            </a:r>
          </a:p>
          <a:p>
            <a:r>
              <a:rPr lang="en-US" dirty="0" smtClean="0"/>
              <a:t>Tool-agnostic</a:t>
            </a:r>
          </a:p>
          <a:p>
            <a:r>
              <a:rPr lang="en-US" dirty="0" smtClean="0"/>
              <a:t>Standards-based</a:t>
            </a:r>
          </a:p>
          <a:p>
            <a:r>
              <a:rPr lang="en-US" dirty="0" smtClean="0"/>
              <a:t>Distributed </a:t>
            </a:r>
            <a:endParaRPr lang="en-US" dirty="0"/>
          </a:p>
          <a:p>
            <a:endParaRPr lang="en-US" dirty="0"/>
          </a:p>
          <a:p>
            <a:endParaRPr lang="en-US" dirty="0"/>
          </a:p>
        </p:txBody>
      </p:sp>
      <p:sp>
        <p:nvSpPr>
          <p:cNvPr id="6" name="Title 5"/>
          <p:cNvSpPr>
            <a:spLocks noGrp="1"/>
          </p:cNvSpPr>
          <p:nvPr>
            <p:ph type="title"/>
          </p:nvPr>
        </p:nvSpPr>
        <p:spPr/>
        <p:txBody>
          <a:bodyPr/>
          <a:lstStyle/>
          <a:p>
            <a:r>
              <a:rPr lang="en-US" dirty="0"/>
              <a:t>PowerShell Desire State Configuration (DSC)</a:t>
            </a:r>
          </a:p>
        </p:txBody>
      </p:sp>
    </p:spTree>
    <p:extLst>
      <p:ext uri="{BB962C8B-B14F-4D97-AF65-F5344CB8AC3E}">
        <p14:creationId xmlns:p14="http://schemas.microsoft.com/office/powerpoint/2010/main" val="58562799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7" y="1212859"/>
            <a:ext cx="11885683" cy="5546134"/>
          </a:xfrm>
        </p:spPr>
        <p:txBody>
          <a:bodyPr/>
          <a:lstStyle/>
          <a:p>
            <a:r>
              <a:rPr lang="en-US" sz="2800" dirty="0"/>
              <a:t>Enables you to </a:t>
            </a:r>
            <a:r>
              <a:rPr lang="en-US" sz="2800" dirty="0">
                <a:solidFill>
                  <a:srgbClr val="FF0000"/>
                </a:solidFill>
              </a:rPr>
              <a:t>ensure </a:t>
            </a:r>
            <a:r>
              <a:rPr lang="en-US" sz="2800" dirty="0"/>
              <a:t>that the components of your data center have the </a:t>
            </a:r>
            <a:r>
              <a:rPr lang="en-US" sz="2800" dirty="0">
                <a:solidFill>
                  <a:srgbClr val="FF0000"/>
                </a:solidFill>
              </a:rPr>
              <a:t>correct configuration</a:t>
            </a:r>
          </a:p>
          <a:p>
            <a:endParaRPr lang="en-US" sz="2800" dirty="0"/>
          </a:p>
          <a:p>
            <a:r>
              <a:rPr lang="en-US" sz="2800" dirty="0"/>
              <a:t>Supports </a:t>
            </a:r>
            <a:r>
              <a:rPr lang="en-US" sz="2800" dirty="0">
                <a:solidFill>
                  <a:srgbClr val="FF0000"/>
                </a:solidFill>
              </a:rPr>
              <a:t>continuous deployment</a:t>
            </a:r>
          </a:p>
          <a:p>
            <a:endParaRPr lang="en-US" sz="2800" dirty="0"/>
          </a:p>
          <a:p>
            <a:r>
              <a:rPr lang="en-US" sz="2800" dirty="0"/>
              <a:t>Prevents </a:t>
            </a:r>
            <a:r>
              <a:rPr lang="en-US" sz="2800" dirty="0">
                <a:solidFill>
                  <a:srgbClr val="FF0000"/>
                </a:solidFill>
              </a:rPr>
              <a:t>configuration drift</a:t>
            </a:r>
          </a:p>
          <a:p>
            <a:endParaRPr lang="en-US" sz="2800" dirty="0"/>
          </a:p>
          <a:p>
            <a:r>
              <a:rPr lang="en-US" sz="2800" dirty="0"/>
              <a:t>Enable declarative, autonomous and idempotent (repeatable) deployment,  configuration and conformance of </a:t>
            </a:r>
            <a:r>
              <a:rPr lang="en-US" sz="2800" dirty="0">
                <a:solidFill>
                  <a:srgbClr val="FF0000"/>
                </a:solidFill>
              </a:rPr>
              <a:t>standards-based managed elements</a:t>
            </a:r>
          </a:p>
          <a:p>
            <a:endParaRPr lang="en-US" dirty="0"/>
          </a:p>
          <a:p>
            <a:endParaRPr lang="en-US" dirty="0"/>
          </a:p>
        </p:txBody>
      </p:sp>
      <p:sp>
        <p:nvSpPr>
          <p:cNvPr id="3" name="Title 2"/>
          <p:cNvSpPr>
            <a:spLocks noGrp="1"/>
          </p:cNvSpPr>
          <p:nvPr>
            <p:ph type="title"/>
          </p:nvPr>
        </p:nvSpPr>
        <p:spPr/>
        <p:txBody>
          <a:bodyPr/>
          <a:lstStyle/>
          <a:p>
            <a:r>
              <a:rPr lang="en-US" dirty="0"/>
              <a:t>PowerShell Desire State Configuration (DSC)</a:t>
            </a:r>
          </a:p>
        </p:txBody>
      </p:sp>
    </p:spTree>
    <p:extLst>
      <p:ext uri="{BB962C8B-B14F-4D97-AF65-F5344CB8AC3E}">
        <p14:creationId xmlns:p14="http://schemas.microsoft.com/office/powerpoint/2010/main" val="27323761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5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Scenario overview</a:t>
            </a:r>
            <a:endParaRPr lang="en-US" dirty="0"/>
          </a:p>
        </p:txBody>
      </p:sp>
      <p:sp>
        <p:nvSpPr>
          <p:cNvPr id="4" name="Rounded Rectangle 3"/>
          <p:cNvSpPr/>
          <p:nvPr/>
        </p:nvSpPr>
        <p:spPr bwMode="auto">
          <a:xfrm>
            <a:off x="579364" y="1213141"/>
            <a:ext cx="4038084" cy="54150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Test Environment</a:t>
            </a:r>
          </a:p>
        </p:txBody>
      </p:sp>
      <p:sp>
        <p:nvSpPr>
          <p:cNvPr id="5" name="Rounded Rectangle 4"/>
          <p:cNvSpPr/>
          <p:nvPr/>
        </p:nvSpPr>
        <p:spPr bwMode="auto">
          <a:xfrm>
            <a:off x="7284108" y="1213141"/>
            <a:ext cx="4799987" cy="5412389"/>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Production Environment</a:t>
            </a:r>
          </a:p>
        </p:txBody>
      </p:sp>
      <p:pic>
        <p:nvPicPr>
          <p:cNvPr id="17" name="Picture 16"/>
          <p:cNvPicPr>
            <a:picLocks noChangeAspect="1"/>
          </p:cNvPicPr>
          <p:nvPr/>
        </p:nvPicPr>
        <p:blipFill>
          <a:blip r:embed="rId3"/>
          <a:stretch>
            <a:fillRect/>
          </a:stretch>
        </p:blipFill>
        <p:spPr>
          <a:xfrm>
            <a:off x="810630" y="2963930"/>
            <a:ext cx="581551" cy="934881"/>
          </a:xfrm>
          <a:prstGeom prst="rect">
            <a:avLst/>
          </a:prstGeom>
        </p:spPr>
      </p:pic>
      <p:pic>
        <p:nvPicPr>
          <p:cNvPr id="18" name="Picture 17"/>
          <p:cNvPicPr>
            <a:picLocks noChangeAspect="1"/>
          </p:cNvPicPr>
          <p:nvPr/>
        </p:nvPicPr>
        <p:blipFill>
          <a:blip r:embed="rId4"/>
          <a:stretch>
            <a:fillRect/>
          </a:stretch>
        </p:blipFill>
        <p:spPr>
          <a:xfrm>
            <a:off x="810630" y="5046049"/>
            <a:ext cx="581551" cy="643418"/>
          </a:xfrm>
          <a:prstGeom prst="rect">
            <a:avLst/>
          </a:prstGeom>
        </p:spPr>
      </p:pic>
      <p:sp>
        <p:nvSpPr>
          <p:cNvPr id="19" name="TextBox 18"/>
          <p:cNvSpPr txBox="1"/>
          <p:nvPr/>
        </p:nvSpPr>
        <p:spPr>
          <a:xfrm>
            <a:off x="1331023" y="2010445"/>
            <a:ext cx="2361898" cy="627784"/>
          </a:xfrm>
          <a:prstGeom prst="rect">
            <a:avLst/>
          </a:prstGeom>
          <a:noFill/>
        </p:spPr>
        <p:txBody>
          <a:bodyPr wrap="square" lIns="182857" tIns="146285" rIns="182857" bIns="146285"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Hyper-V VM</a:t>
            </a:r>
          </a:p>
        </p:txBody>
      </p:sp>
      <p:sp>
        <p:nvSpPr>
          <p:cNvPr id="21" name="Rectangle 20"/>
          <p:cNvSpPr/>
          <p:nvPr/>
        </p:nvSpPr>
        <p:spPr>
          <a:xfrm>
            <a:off x="1532369" y="2537792"/>
            <a:ext cx="1436429" cy="341588"/>
          </a:xfrm>
          <a:prstGeom prst="rect">
            <a:avLst/>
          </a:prstGeom>
        </p:spPr>
        <p:txBody>
          <a:bodyPr wrap="none">
            <a:spAutoFit/>
          </a:bodyPr>
          <a:lstStyle/>
          <a:p>
            <a:pPr marL="28572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Blank VM</a:t>
            </a:r>
          </a:p>
        </p:txBody>
      </p:sp>
      <p:sp>
        <p:nvSpPr>
          <p:cNvPr id="22" name="Rectangle 21"/>
          <p:cNvSpPr/>
          <p:nvPr/>
        </p:nvSpPr>
        <p:spPr>
          <a:xfrm>
            <a:off x="1526713" y="2531808"/>
            <a:ext cx="3288373" cy="2298798"/>
          </a:xfrm>
          <a:prstGeom prst="rect">
            <a:avLst/>
          </a:prstGeom>
        </p:spPr>
        <p:txBody>
          <a:bodyPr wrap="square">
            <a:spAutoFit/>
          </a:bodyPr>
          <a:lstStyle/>
          <a:p>
            <a:pPr marL="28572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ASP:NET MVC</a:t>
            </a:r>
            <a:endParaRPr lang="en-US" dirty="0">
              <a:gradFill>
                <a:gsLst>
                  <a:gs pos="2917">
                    <a:srgbClr val="FFFFFF"/>
                  </a:gs>
                  <a:gs pos="30000">
                    <a:srgbClr val="FFFFFF"/>
                  </a:gs>
                </a:gsLst>
                <a:lin ang="5400000" scaled="0"/>
              </a:gradFill>
            </a:endParaRP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Pre-</a:t>
            </a:r>
            <a:r>
              <a:rPr lang="en-US" dirty="0" err="1">
                <a:gradFill>
                  <a:gsLst>
                    <a:gs pos="2917">
                      <a:srgbClr val="FFFFFF"/>
                    </a:gs>
                    <a:gs pos="30000">
                      <a:srgbClr val="FFFFFF"/>
                    </a:gs>
                  </a:gsLst>
                  <a:lin ang="5400000" scaled="0"/>
                </a:gradFill>
              </a:rPr>
              <a:t>Reqs</a:t>
            </a:r>
            <a:r>
              <a:rPr lang="en-US" dirty="0">
                <a:gradFill>
                  <a:gsLst>
                    <a:gs pos="2917">
                      <a:srgbClr val="FFFFFF"/>
                    </a:gs>
                    <a:gs pos="30000">
                      <a:srgbClr val="FFFFFF"/>
                    </a:gs>
                  </a:gsLst>
                  <a:lin ang="5400000" scaled="0"/>
                </a:gradFill>
              </a:rPr>
              <a:t> (IIS, </a:t>
            </a:r>
            <a:r>
              <a:rPr lang="en-US" dirty="0" err="1">
                <a:gradFill>
                  <a:gsLst>
                    <a:gs pos="2917">
                      <a:srgbClr val="FFFFFF"/>
                    </a:gs>
                    <a:gs pos="30000">
                      <a:srgbClr val="FFFFFF"/>
                    </a:gs>
                  </a:gsLst>
                  <a:lin ang="5400000" scaled="0"/>
                </a:gradFill>
              </a:rPr>
              <a:t>.Net</a:t>
            </a:r>
            <a:r>
              <a:rPr lang="en-US" dirty="0">
                <a:gradFill>
                  <a:gsLst>
                    <a:gs pos="2917">
                      <a:srgbClr val="FFFFFF"/>
                    </a:gs>
                    <a:gs pos="30000">
                      <a:srgbClr val="FFFFFF"/>
                    </a:gs>
                  </a:gsLst>
                  <a:lin ang="5400000" scaled="0"/>
                </a:gradFill>
              </a:rPr>
              <a:t>, ...)</a:t>
            </a:r>
          </a:p>
          <a:p>
            <a:pPr marL="752046" lvl="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Code</a:t>
            </a:r>
            <a:endParaRPr lang="en-US" dirty="0">
              <a:gradFill>
                <a:gsLst>
                  <a:gs pos="2917">
                    <a:srgbClr val="FFFFFF"/>
                  </a:gs>
                  <a:gs pos="30000">
                    <a:srgbClr val="FFFFFF"/>
                  </a:gs>
                </a:gsLst>
                <a:lin ang="5400000" scaled="0"/>
              </a:gradFill>
            </a:endParaRP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Accounts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Plugins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Dev Code – </a:t>
            </a:r>
            <a:r>
              <a:rPr lang="en-US" dirty="0" smtClean="0">
                <a:gradFill>
                  <a:gsLst>
                    <a:gs pos="2917">
                      <a:srgbClr val="FFFFFF"/>
                    </a:gs>
                    <a:gs pos="30000">
                      <a:srgbClr val="FFFFFF"/>
                    </a:gs>
                  </a:gsLst>
                  <a:lin ang="5400000" scaled="0"/>
                </a:gradFill>
              </a:rPr>
              <a:t>Feature</a:t>
            </a:r>
            <a:endParaRPr lang="en-US" dirty="0">
              <a:gradFill>
                <a:gsLst>
                  <a:gs pos="2917">
                    <a:srgbClr val="FFFFFF"/>
                  </a:gs>
                  <a:gs pos="30000">
                    <a:srgbClr val="FFFFFF"/>
                  </a:gs>
                </a:gsLst>
                <a:lin ang="5400000" scaled="0"/>
              </a:gradFill>
            </a:endParaRPr>
          </a:p>
          <a:p>
            <a:pPr marL="752046" lvl="1" indent="-285721">
              <a:lnSpc>
                <a:spcPct val="90000"/>
              </a:lnSpc>
              <a:spcAft>
                <a:spcPts val="600"/>
              </a:spcAft>
              <a:buFont typeface="Arial" panose="020B0604020202020204" pitchFamily="34" charset="0"/>
              <a:buChar char="•"/>
            </a:pPr>
            <a:endParaRPr lang="en-US" dirty="0">
              <a:gradFill>
                <a:gsLst>
                  <a:gs pos="2917">
                    <a:srgbClr val="FFFFFF"/>
                  </a:gs>
                  <a:gs pos="30000">
                    <a:srgbClr val="FFFFFF"/>
                  </a:gs>
                </a:gsLst>
                <a:lin ang="5400000" scaled="0"/>
              </a:gradFill>
            </a:endParaRPr>
          </a:p>
        </p:txBody>
      </p:sp>
      <p:sp>
        <p:nvSpPr>
          <p:cNvPr id="23" name="Rectangle 22"/>
          <p:cNvSpPr/>
          <p:nvPr/>
        </p:nvSpPr>
        <p:spPr>
          <a:xfrm>
            <a:off x="1532369" y="4618202"/>
            <a:ext cx="2654289" cy="1972596"/>
          </a:xfrm>
          <a:prstGeom prst="rect">
            <a:avLst/>
          </a:prstGeom>
        </p:spPr>
        <p:txBody>
          <a:bodyPr wrap="square">
            <a:spAutoFit/>
          </a:bodyPr>
          <a:lstStyle/>
          <a:p>
            <a:pPr marL="28572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SQL Azure</a:t>
            </a:r>
            <a:endParaRPr lang="en-US" dirty="0">
              <a:gradFill>
                <a:gsLst>
                  <a:gs pos="2917">
                    <a:srgbClr val="FFFFFF"/>
                  </a:gs>
                  <a:gs pos="30000">
                    <a:srgbClr val="FFFFFF"/>
                  </a:gs>
                </a:gsLst>
                <a:lin ang="5400000" scaled="0"/>
              </a:gradFill>
            </a:endParaRP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App</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Accounts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Permissions</a:t>
            </a:r>
          </a:p>
          <a:p>
            <a:pPr marL="752046" lvl="1" indent="-285721">
              <a:lnSpc>
                <a:spcPct val="90000"/>
              </a:lnSpc>
              <a:spcAft>
                <a:spcPts val="600"/>
              </a:spcAft>
              <a:buFont typeface="Arial" panose="020B0604020202020204" pitchFamily="34" charset="0"/>
              <a:buChar char="•"/>
            </a:pPr>
            <a:r>
              <a:rPr lang="en-US" b="1" spc="50" dirty="0">
                <a:ln w="0"/>
                <a:solidFill>
                  <a:srgbClr val="442359"/>
                </a:solidFill>
                <a:effectLst>
                  <a:innerShdw blurRad="63500" dist="50800" dir="13500000">
                    <a:srgbClr val="000000">
                      <a:alpha val="50000"/>
                    </a:srgbClr>
                  </a:innerShdw>
                </a:effectLst>
              </a:rPr>
              <a:t>Test Data</a:t>
            </a:r>
          </a:p>
          <a:p>
            <a:pPr marL="752046" lvl="1" indent="-285721">
              <a:lnSpc>
                <a:spcPct val="90000"/>
              </a:lnSpc>
              <a:spcAft>
                <a:spcPts val="600"/>
              </a:spcAft>
              <a:buFont typeface="Arial" panose="020B0604020202020204" pitchFamily="34" charset="0"/>
              <a:buChar char="•"/>
            </a:pPr>
            <a:endParaRPr lang="en-US" dirty="0">
              <a:gradFill>
                <a:gsLst>
                  <a:gs pos="2917">
                    <a:srgbClr val="FFFFFF"/>
                  </a:gs>
                  <a:gs pos="30000">
                    <a:srgbClr val="FFFFFF"/>
                  </a:gs>
                </a:gsLst>
                <a:lin ang="5400000" scaled="0"/>
              </a:gradFill>
            </a:endParaRPr>
          </a:p>
        </p:txBody>
      </p:sp>
      <p:pic>
        <p:nvPicPr>
          <p:cNvPr id="24" name="Picture 23"/>
          <p:cNvPicPr>
            <a:picLocks noChangeAspect="1"/>
          </p:cNvPicPr>
          <p:nvPr/>
        </p:nvPicPr>
        <p:blipFill>
          <a:blip r:embed="rId3"/>
          <a:stretch>
            <a:fillRect/>
          </a:stretch>
        </p:blipFill>
        <p:spPr>
          <a:xfrm>
            <a:off x="7506009" y="2850131"/>
            <a:ext cx="581551" cy="934881"/>
          </a:xfrm>
          <a:prstGeom prst="rect">
            <a:avLst/>
          </a:prstGeom>
        </p:spPr>
      </p:pic>
      <p:pic>
        <p:nvPicPr>
          <p:cNvPr id="25" name="Picture 24"/>
          <p:cNvPicPr>
            <a:picLocks noChangeAspect="1"/>
          </p:cNvPicPr>
          <p:nvPr/>
        </p:nvPicPr>
        <p:blipFill>
          <a:blip r:embed="rId4"/>
          <a:stretch>
            <a:fillRect/>
          </a:stretch>
        </p:blipFill>
        <p:spPr>
          <a:xfrm>
            <a:off x="7506010" y="4932251"/>
            <a:ext cx="562276" cy="643418"/>
          </a:xfrm>
          <a:prstGeom prst="rect">
            <a:avLst/>
          </a:prstGeom>
        </p:spPr>
      </p:pic>
      <p:sp>
        <p:nvSpPr>
          <p:cNvPr id="27" name="Rectangle 26"/>
          <p:cNvSpPr/>
          <p:nvPr/>
        </p:nvSpPr>
        <p:spPr>
          <a:xfrm>
            <a:off x="8222093" y="2917531"/>
            <a:ext cx="3288373" cy="1646395"/>
          </a:xfrm>
          <a:prstGeom prst="rect">
            <a:avLst/>
          </a:prstGeom>
        </p:spPr>
        <p:txBody>
          <a:bodyPr wrap="square">
            <a:spAutoFit/>
          </a:bodyPr>
          <a:lstStyle/>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Pre-</a:t>
            </a:r>
            <a:r>
              <a:rPr lang="en-US" dirty="0" err="1">
                <a:gradFill>
                  <a:gsLst>
                    <a:gs pos="2917">
                      <a:srgbClr val="FFFFFF"/>
                    </a:gs>
                    <a:gs pos="30000">
                      <a:srgbClr val="FFFFFF"/>
                    </a:gs>
                  </a:gsLst>
                  <a:lin ang="5400000" scaled="0"/>
                </a:gradFill>
              </a:rPr>
              <a:t>Reqs</a:t>
            </a:r>
            <a:r>
              <a:rPr lang="en-US" dirty="0">
                <a:gradFill>
                  <a:gsLst>
                    <a:gs pos="2917">
                      <a:srgbClr val="FFFFFF"/>
                    </a:gs>
                    <a:gs pos="30000">
                      <a:srgbClr val="FFFFFF"/>
                    </a:gs>
                  </a:gsLst>
                  <a:lin ang="5400000" scaled="0"/>
                </a:gradFill>
              </a:rPr>
              <a:t> (IIS, </a:t>
            </a:r>
            <a:r>
              <a:rPr lang="en-US" dirty="0" err="1">
                <a:gradFill>
                  <a:gsLst>
                    <a:gs pos="2917">
                      <a:srgbClr val="FFFFFF"/>
                    </a:gs>
                    <a:gs pos="30000">
                      <a:srgbClr val="FFFFFF"/>
                    </a:gs>
                  </a:gsLst>
                  <a:lin ang="5400000" scaled="0"/>
                </a:gradFill>
              </a:rPr>
              <a:t>.Net</a:t>
            </a:r>
            <a:r>
              <a:rPr lang="en-US" dirty="0">
                <a:gradFill>
                  <a:gsLst>
                    <a:gs pos="2917">
                      <a:srgbClr val="FFFFFF"/>
                    </a:gs>
                    <a:gs pos="30000">
                      <a:srgbClr val="FFFFFF"/>
                    </a:gs>
                  </a:gsLst>
                  <a:lin ang="5400000" scaled="0"/>
                </a:gradFill>
              </a:rPr>
              <a:t>, ...)</a:t>
            </a:r>
          </a:p>
          <a:p>
            <a:pPr marL="752046" lvl="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Code</a:t>
            </a:r>
            <a:endParaRPr lang="en-US" dirty="0">
              <a:gradFill>
                <a:gsLst>
                  <a:gs pos="2917">
                    <a:srgbClr val="FFFFFF"/>
                  </a:gs>
                  <a:gs pos="30000">
                    <a:srgbClr val="FFFFFF"/>
                  </a:gs>
                </a:gsLst>
                <a:lin ang="5400000" scaled="0"/>
              </a:gradFill>
            </a:endParaRP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Accounts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Plugins</a:t>
            </a:r>
          </a:p>
          <a:p>
            <a:pPr marL="752046" lvl="1" indent="-285721">
              <a:lnSpc>
                <a:spcPct val="90000"/>
              </a:lnSpc>
              <a:spcAft>
                <a:spcPts val="600"/>
              </a:spcAft>
              <a:buFont typeface="Arial" panose="020B0604020202020204" pitchFamily="34" charset="0"/>
              <a:buChar char="•"/>
            </a:pPr>
            <a:endParaRPr lang="en-US" dirty="0">
              <a:gradFill>
                <a:gsLst>
                  <a:gs pos="2917">
                    <a:srgbClr val="FFFFFF"/>
                  </a:gs>
                  <a:gs pos="30000">
                    <a:srgbClr val="FFFFFF"/>
                  </a:gs>
                </a:gsLst>
                <a:lin ang="5400000" scaled="0"/>
              </a:gradFill>
            </a:endParaRPr>
          </a:p>
        </p:txBody>
      </p:sp>
      <p:sp>
        <p:nvSpPr>
          <p:cNvPr id="28" name="Rectangle 27"/>
          <p:cNvSpPr/>
          <p:nvPr/>
        </p:nvSpPr>
        <p:spPr>
          <a:xfrm>
            <a:off x="8227748" y="4898479"/>
            <a:ext cx="3282717" cy="1646395"/>
          </a:xfrm>
          <a:prstGeom prst="rect">
            <a:avLst/>
          </a:prstGeom>
        </p:spPr>
        <p:txBody>
          <a:bodyPr wrap="square">
            <a:spAutoFit/>
          </a:bodyPr>
          <a:lstStyle/>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App</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Accounts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Permissions</a:t>
            </a:r>
          </a:p>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Production Data</a:t>
            </a:r>
          </a:p>
          <a:p>
            <a:pPr marL="752046" lvl="1" indent="-285721">
              <a:lnSpc>
                <a:spcPct val="90000"/>
              </a:lnSpc>
              <a:spcAft>
                <a:spcPts val="600"/>
              </a:spcAft>
              <a:buFont typeface="Arial" panose="020B0604020202020204" pitchFamily="34" charset="0"/>
              <a:buChar char="•"/>
            </a:pPr>
            <a:endParaRPr lang="en-US" dirty="0">
              <a:gradFill>
                <a:gsLst>
                  <a:gs pos="2917">
                    <a:srgbClr val="FFFFFF"/>
                  </a:gs>
                  <a:gs pos="30000">
                    <a:srgbClr val="FFFFFF"/>
                  </a:gs>
                </a:gsLst>
                <a:lin ang="5400000" scaled="0"/>
              </a:gradFill>
            </a:endParaRPr>
          </a:p>
        </p:txBody>
      </p:sp>
      <p:sp>
        <p:nvSpPr>
          <p:cNvPr id="29" name="TextBox 28"/>
          <p:cNvSpPr txBox="1"/>
          <p:nvPr/>
        </p:nvSpPr>
        <p:spPr>
          <a:xfrm>
            <a:off x="8068285" y="2010445"/>
            <a:ext cx="2361898" cy="627784"/>
          </a:xfrm>
          <a:prstGeom prst="rect">
            <a:avLst/>
          </a:prstGeom>
          <a:noFill/>
        </p:spPr>
        <p:txBody>
          <a:bodyPr wrap="square" lIns="182857" tIns="146285" rIns="182857" bIns="146285"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Azure VM</a:t>
            </a:r>
          </a:p>
        </p:txBody>
      </p:sp>
      <p:sp>
        <p:nvSpPr>
          <p:cNvPr id="30" name="Rectangle 29"/>
          <p:cNvSpPr/>
          <p:nvPr/>
        </p:nvSpPr>
        <p:spPr>
          <a:xfrm>
            <a:off x="8222092" y="4222338"/>
            <a:ext cx="1679413" cy="341588"/>
          </a:xfrm>
          <a:prstGeom prst="rect">
            <a:avLst/>
          </a:prstGeom>
        </p:spPr>
        <p:txBody>
          <a:bodyPr wrap="none">
            <a:spAutoFit/>
          </a:bodyPr>
          <a:lstStyle/>
          <a:p>
            <a:pPr marL="752046" lvl="1" indent="-285721">
              <a:lnSpc>
                <a:spcPct val="90000"/>
              </a:lnSpc>
              <a:spcAft>
                <a:spcPts val="600"/>
              </a:spcAft>
              <a:buFont typeface="Arial" panose="020B0604020202020204" pitchFamily="34" charset="0"/>
              <a:buChar char="•"/>
            </a:pPr>
            <a:r>
              <a:rPr lang="en-US" dirty="0">
                <a:gradFill>
                  <a:gsLst>
                    <a:gs pos="2917">
                      <a:srgbClr val="FFFFFF"/>
                    </a:gs>
                    <a:gs pos="30000">
                      <a:srgbClr val="FFFFFF"/>
                    </a:gs>
                  </a:gsLst>
                  <a:lin ang="5400000" scaled="0"/>
                </a:gradFill>
              </a:rPr>
              <a:t>Theme</a:t>
            </a:r>
          </a:p>
        </p:txBody>
      </p:sp>
      <p:sp>
        <p:nvSpPr>
          <p:cNvPr id="31" name="Rectangle 30"/>
          <p:cNvSpPr/>
          <p:nvPr/>
        </p:nvSpPr>
        <p:spPr>
          <a:xfrm>
            <a:off x="8215297" y="4218820"/>
            <a:ext cx="2281458" cy="341632"/>
          </a:xfrm>
          <a:prstGeom prst="rect">
            <a:avLst/>
          </a:prstGeom>
        </p:spPr>
        <p:txBody>
          <a:bodyPr wrap="none">
            <a:spAutoFit/>
          </a:bodyPr>
          <a:lstStyle/>
          <a:p>
            <a:pPr marL="752046" lvl="1" indent="-285721">
              <a:lnSpc>
                <a:spcPct val="90000"/>
              </a:lnSpc>
              <a:spcAft>
                <a:spcPts val="600"/>
              </a:spcAft>
              <a:buFont typeface="Arial" panose="020B0604020202020204" pitchFamily="34" charset="0"/>
              <a:buChar char="•"/>
            </a:pPr>
            <a:r>
              <a:rPr lang="en-US" b="1" dirty="0">
                <a:ln w="10160">
                  <a:solidFill>
                    <a:srgbClr val="00B294"/>
                  </a:solidFill>
                  <a:prstDash val="solid"/>
                </a:ln>
                <a:solidFill>
                  <a:srgbClr val="FFFFFF"/>
                </a:solidFill>
                <a:effectLst>
                  <a:outerShdw blurRad="38100" dist="22860" dir="5400000" algn="tl" rotWithShape="0">
                    <a:srgbClr val="000000">
                      <a:alpha val="30000"/>
                    </a:srgbClr>
                  </a:outerShdw>
                </a:effectLst>
              </a:rPr>
              <a:t>New </a:t>
            </a:r>
            <a:r>
              <a:rPr lang="en-US" b="1" dirty="0" smtClean="0">
                <a:ln w="10160">
                  <a:solidFill>
                    <a:srgbClr val="00B294"/>
                  </a:solidFill>
                  <a:prstDash val="solid"/>
                </a:ln>
                <a:solidFill>
                  <a:srgbClr val="FFFFFF"/>
                </a:solidFill>
                <a:effectLst>
                  <a:outerShdw blurRad="38100" dist="22860" dir="5400000" algn="tl" rotWithShape="0">
                    <a:srgbClr val="000000">
                      <a:alpha val="30000"/>
                    </a:srgbClr>
                  </a:outerShdw>
                </a:effectLst>
              </a:rPr>
              <a:t>feature</a:t>
            </a:r>
            <a:endParaRPr lang="en-US" b="1" dirty="0">
              <a:ln w="10160">
                <a:solidFill>
                  <a:srgbClr val="00B294"/>
                </a:solidFill>
                <a:prstDash val="solid"/>
              </a:ln>
              <a:solidFill>
                <a:srgbClr val="FFFFFF"/>
              </a:solidFill>
              <a:effectLst>
                <a:outerShdw blurRad="38100" dist="22860" dir="5400000" algn="tl" rotWithShape="0">
                  <a:srgbClr val="000000">
                    <a:alpha val="30000"/>
                  </a:srgbClr>
                </a:outerShdw>
              </a:effectLst>
            </a:endParaRPr>
          </a:p>
        </p:txBody>
      </p:sp>
      <p:sp>
        <p:nvSpPr>
          <p:cNvPr id="32" name="Snip and Round Single Corner Rectangle 31"/>
          <p:cNvSpPr/>
          <p:nvPr/>
        </p:nvSpPr>
        <p:spPr bwMode="auto">
          <a:xfrm>
            <a:off x="5028239" y="1516315"/>
            <a:ext cx="1845078" cy="914283"/>
          </a:xfrm>
          <a:prstGeom prst="snip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Snip and Round Single Corner Rectangle 33"/>
          <p:cNvSpPr/>
          <p:nvPr/>
        </p:nvSpPr>
        <p:spPr bwMode="auto">
          <a:xfrm>
            <a:off x="5028239" y="3116311"/>
            <a:ext cx="1845078" cy="914283"/>
          </a:xfrm>
          <a:prstGeom prst="snip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DSC Configuration</a:t>
            </a:r>
          </a:p>
        </p:txBody>
      </p:sp>
      <p:sp>
        <p:nvSpPr>
          <p:cNvPr id="35" name="Down Arrow 34"/>
          <p:cNvSpPr/>
          <p:nvPr/>
        </p:nvSpPr>
        <p:spPr bwMode="auto">
          <a:xfrm>
            <a:off x="5684112" y="2537792"/>
            <a:ext cx="534516" cy="502329"/>
          </a:xfrm>
          <a:prstGeom prst="down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Bent Arrow 35"/>
          <p:cNvSpPr/>
          <p:nvPr/>
        </p:nvSpPr>
        <p:spPr bwMode="auto">
          <a:xfrm rot="10800000">
            <a:off x="4846020" y="4182975"/>
            <a:ext cx="1222272" cy="1129621"/>
          </a:xfrm>
          <a:prstGeom prst="ben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Bent Arrow 37"/>
          <p:cNvSpPr/>
          <p:nvPr/>
        </p:nvSpPr>
        <p:spPr bwMode="auto">
          <a:xfrm rot="10800000" flipH="1">
            <a:off x="5792805" y="4182975"/>
            <a:ext cx="1267506" cy="1129621"/>
          </a:xfrm>
          <a:prstGeom prst="bentArrow">
            <a:avLst>
              <a:gd name="adj1" fmla="val 25000"/>
              <a:gd name="adj2" fmla="val 24037"/>
              <a:gd name="adj3" fmla="val 25000"/>
              <a:gd name="adj4" fmla="val 43750"/>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968359" y="1552426"/>
            <a:ext cx="1964838" cy="870897"/>
          </a:xfrm>
          <a:prstGeom prst="rect">
            <a:avLst/>
          </a:prstGeom>
          <a:noFill/>
        </p:spPr>
        <p:txBody>
          <a:bodyPr wrap="none" lIns="182857" tIns="146285" rIns="182857" bIns="146285" rtlCol="0">
            <a:spAutoFit/>
          </a:bodyPr>
          <a:lstStyle/>
          <a:p>
            <a:pPr algn="ctr">
              <a:lnSpc>
                <a:spcPct val="90000"/>
              </a:lnSpc>
              <a:spcAft>
                <a:spcPts val="600"/>
              </a:spcAft>
            </a:pPr>
            <a:r>
              <a:rPr lang="en-US" dirty="0">
                <a:ln w="0"/>
                <a:solidFill>
                  <a:srgbClr val="FFFFFF"/>
                </a:solidFill>
                <a:effectLst>
                  <a:outerShdw blurRad="38100" dist="19050" dir="2700000" algn="tl" rotWithShape="0">
                    <a:srgbClr val="505050">
                      <a:alpha val="40000"/>
                    </a:srgbClr>
                  </a:outerShdw>
                </a:effectLst>
              </a:rPr>
              <a:t>Test </a:t>
            </a:r>
            <a:r>
              <a:rPr lang="en-US" sz="1600" dirty="0">
                <a:ln w="0"/>
                <a:solidFill>
                  <a:srgbClr val="FFFFFF"/>
                </a:solidFill>
                <a:effectLst>
                  <a:outerShdw blurRad="38100" dist="19050" dir="2700000" algn="tl" rotWithShape="0">
                    <a:srgbClr val="505050">
                      <a:alpha val="40000"/>
                    </a:srgbClr>
                  </a:outerShdw>
                </a:effectLst>
              </a:rPr>
              <a:t>Environment</a:t>
            </a:r>
            <a:endParaRPr lang="en-US" dirty="0">
              <a:ln w="0"/>
              <a:solidFill>
                <a:srgbClr val="FFFFFF"/>
              </a:solidFill>
              <a:effectLst>
                <a:outerShdw blurRad="38100" dist="19050" dir="2700000" algn="tl" rotWithShape="0">
                  <a:srgbClr val="505050">
                    <a:alpha val="40000"/>
                  </a:srgbClr>
                </a:outerShdw>
              </a:effectLst>
            </a:endParaRPr>
          </a:p>
          <a:p>
            <a:pPr algn="ctr">
              <a:lnSpc>
                <a:spcPct val="90000"/>
              </a:lnSpc>
              <a:spcAft>
                <a:spcPts val="600"/>
              </a:spcAft>
            </a:pPr>
            <a:r>
              <a:rPr lang="en-US" dirty="0">
                <a:ln w="0"/>
                <a:solidFill>
                  <a:srgbClr val="FFFFFF"/>
                </a:solidFill>
                <a:effectLst>
                  <a:outerShdw blurRad="38100" dist="19050" dir="2700000" algn="tl" rotWithShape="0">
                    <a:srgbClr val="505050">
                      <a:alpha val="40000"/>
                    </a:srgbClr>
                  </a:outerShdw>
                </a:effectLst>
              </a:rPr>
              <a:t>Data</a:t>
            </a:r>
          </a:p>
        </p:txBody>
      </p:sp>
      <p:sp>
        <p:nvSpPr>
          <p:cNvPr id="40" name="TextBox 39"/>
          <p:cNvSpPr txBox="1"/>
          <p:nvPr/>
        </p:nvSpPr>
        <p:spPr>
          <a:xfrm>
            <a:off x="4917390" y="1559701"/>
            <a:ext cx="2049723" cy="870897"/>
          </a:xfrm>
          <a:prstGeom prst="rect">
            <a:avLst/>
          </a:prstGeom>
          <a:noFill/>
        </p:spPr>
        <p:txBody>
          <a:bodyPr wrap="none" lIns="182857" tIns="146285" rIns="182857" bIns="146285" rtlCol="0">
            <a:spAutoFit/>
          </a:bodyPr>
          <a:lstStyle/>
          <a:p>
            <a:pPr algn="ctr">
              <a:lnSpc>
                <a:spcPct val="90000"/>
              </a:lnSpc>
              <a:spcAft>
                <a:spcPts val="600"/>
              </a:spcAft>
            </a:pPr>
            <a:r>
              <a:rPr lang="en-US" dirty="0">
                <a:ln w="0"/>
                <a:solidFill>
                  <a:srgbClr val="FFFFFF"/>
                </a:solidFill>
                <a:effectLst>
                  <a:outerShdw blurRad="38100" dist="19050" dir="2700000" algn="tl" rotWithShape="0">
                    <a:srgbClr val="505050">
                      <a:alpha val="40000"/>
                    </a:srgbClr>
                  </a:outerShdw>
                </a:effectLst>
              </a:rPr>
              <a:t>Prod </a:t>
            </a:r>
            <a:r>
              <a:rPr lang="en-US" sz="1600" dirty="0">
                <a:ln w="0"/>
                <a:solidFill>
                  <a:srgbClr val="FFFFFF"/>
                </a:solidFill>
                <a:effectLst>
                  <a:outerShdw blurRad="38100" dist="19050" dir="2700000" algn="tl" rotWithShape="0">
                    <a:srgbClr val="505050">
                      <a:alpha val="40000"/>
                    </a:srgbClr>
                  </a:outerShdw>
                </a:effectLst>
              </a:rPr>
              <a:t>Environment</a:t>
            </a:r>
            <a:endParaRPr lang="en-US" dirty="0">
              <a:ln w="0"/>
              <a:solidFill>
                <a:srgbClr val="FFFFFF"/>
              </a:solidFill>
              <a:effectLst>
                <a:outerShdw blurRad="38100" dist="19050" dir="2700000" algn="tl" rotWithShape="0">
                  <a:srgbClr val="505050">
                    <a:alpha val="40000"/>
                  </a:srgbClr>
                </a:outerShdw>
              </a:effectLst>
            </a:endParaRPr>
          </a:p>
          <a:p>
            <a:pPr algn="ctr">
              <a:lnSpc>
                <a:spcPct val="90000"/>
              </a:lnSpc>
              <a:spcAft>
                <a:spcPts val="600"/>
              </a:spcAft>
            </a:pPr>
            <a:r>
              <a:rPr lang="en-US" dirty="0">
                <a:ln w="0"/>
                <a:solidFill>
                  <a:srgbClr val="FFFFFF"/>
                </a:solidFill>
                <a:effectLst>
                  <a:outerShdw blurRad="38100" dist="19050" dir="2700000" algn="tl" rotWithShape="0">
                    <a:srgbClr val="505050">
                      <a:alpha val="40000"/>
                    </a:srgbClr>
                  </a:outerShdw>
                </a:effectLst>
              </a:rPr>
              <a:t>Data</a:t>
            </a:r>
          </a:p>
        </p:txBody>
      </p:sp>
      <p:sp>
        <p:nvSpPr>
          <p:cNvPr id="41" name="Rectangle 40"/>
          <p:cNvSpPr/>
          <p:nvPr/>
        </p:nvSpPr>
        <p:spPr>
          <a:xfrm>
            <a:off x="8222092" y="2638229"/>
            <a:ext cx="1849096" cy="341632"/>
          </a:xfrm>
          <a:prstGeom prst="rect">
            <a:avLst/>
          </a:prstGeom>
        </p:spPr>
        <p:txBody>
          <a:bodyPr wrap="none">
            <a:spAutoFit/>
          </a:bodyPr>
          <a:lstStyle/>
          <a:p>
            <a:pPr marL="28572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ASP.NET MVC</a:t>
            </a:r>
            <a:endParaRPr lang="en-US" dirty="0">
              <a:gradFill>
                <a:gsLst>
                  <a:gs pos="2917">
                    <a:srgbClr val="FFFFFF"/>
                  </a:gs>
                  <a:gs pos="30000">
                    <a:srgbClr val="FFFFFF"/>
                  </a:gs>
                </a:gsLst>
                <a:lin ang="5400000" scaled="0"/>
              </a:gradFill>
            </a:endParaRPr>
          </a:p>
        </p:txBody>
      </p:sp>
      <p:sp>
        <p:nvSpPr>
          <p:cNvPr id="42" name="Rectangle 41"/>
          <p:cNvSpPr/>
          <p:nvPr/>
        </p:nvSpPr>
        <p:spPr>
          <a:xfrm>
            <a:off x="8222093" y="4590663"/>
            <a:ext cx="1523366" cy="341632"/>
          </a:xfrm>
          <a:prstGeom prst="rect">
            <a:avLst/>
          </a:prstGeom>
        </p:spPr>
        <p:txBody>
          <a:bodyPr wrap="none">
            <a:spAutoFit/>
          </a:bodyPr>
          <a:lstStyle/>
          <a:p>
            <a:pPr marL="285721" indent="-285721">
              <a:lnSpc>
                <a:spcPct val="90000"/>
              </a:lnSpc>
              <a:spcAft>
                <a:spcPts val="600"/>
              </a:spcAft>
              <a:buFont typeface="Arial" panose="020B0604020202020204" pitchFamily="34" charset="0"/>
              <a:buChar char="•"/>
            </a:pPr>
            <a:r>
              <a:rPr lang="en-US" dirty="0" smtClean="0">
                <a:gradFill>
                  <a:gsLst>
                    <a:gs pos="2917">
                      <a:srgbClr val="FFFFFF"/>
                    </a:gs>
                    <a:gs pos="30000">
                      <a:srgbClr val="FFFFFF"/>
                    </a:gs>
                  </a:gsLst>
                  <a:lin ang="5400000" scaled="0"/>
                </a:gradFill>
              </a:rPr>
              <a:t>SQL Azure</a:t>
            </a:r>
            <a:endParaRPr lang="en-US" dirty="0">
              <a:gradFill>
                <a:gsLst>
                  <a:gs pos="2917">
                    <a:srgbClr val="FFFFFF"/>
                  </a:gs>
                  <a:gs pos="30000">
                    <a:srgbClr val="FFFFFF"/>
                  </a:gs>
                </a:gsLst>
                <a:lin ang="5400000" scaled="0"/>
              </a:gradFill>
            </a:endParaRPr>
          </a:p>
        </p:txBody>
      </p:sp>
      <p:sp>
        <p:nvSpPr>
          <p:cNvPr id="43" name="Rounded Rectangle 42"/>
          <p:cNvSpPr/>
          <p:nvPr/>
        </p:nvSpPr>
        <p:spPr bwMode="auto">
          <a:xfrm>
            <a:off x="5028239" y="5721676"/>
            <a:ext cx="1845078" cy="906549"/>
          </a:xfrm>
          <a:prstGeom prst="roundRect">
            <a:avLst/>
          </a:prstGeom>
          <a:solidFill>
            <a:schemeClr val="accent6">
              <a:lumMod val="20000"/>
              <a:lumOff val="80000"/>
            </a:schemeClr>
          </a:solidFill>
          <a:ln w="28575">
            <a:prstDash val="dashDot"/>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r>
              <a:rPr lang="en-US" sz="1600" dirty="0">
                <a:solidFill>
                  <a:srgbClr val="505050"/>
                </a:solidFill>
                <a:ea typeface="Segoe UI" pitchFamily="34" charset="0"/>
                <a:cs typeface="Segoe UI" pitchFamily="34" charset="0"/>
              </a:rPr>
              <a:t>Execute Tests</a:t>
            </a:r>
          </a:p>
        </p:txBody>
      </p:sp>
      <p:sp>
        <p:nvSpPr>
          <p:cNvPr id="44" name="Down Arrow 43"/>
          <p:cNvSpPr/>
          <p:nvPr/>
        </p:nvSpPr>
        <p:spPr bwMode="auto">
          <a:xfrm rot="5400000">
            <a:off x="4395313" y="5928477"/>
            <a:ext cx="534516" cy="502329"/>
          </a:xfrm>
          <a:prstGeom prst="down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757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xit" presetSubtype="0" fill="hold" grpId="0"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50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5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43"/>
                                        </p:tgtEl>
                                      </p:cBhvr>
                                    </p:animEffect>
                                    <p:set>
                                      <p:cBhvr>
                                        <p:cTn id="60" dur="1" fill="hold">
                                          <p:stCondLst>
                                            <p:cond delay="499"/>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 presetClass="emph" presetSubtype="2" fill="hold" nodeType="withEffect">
                                  <p:stCondLst>
                                    <p:cond delay="0"/>
                                  </p:stCondLst>
                                  <p:childTnLst>
                                    <p:animClr clrSpc="rgb" dir="cw">
                                      <p:cBhvr>
                                        <p:cTn id="69" dur="500" fill="hold"/>
                                        <p:tgtEl>
                                          <p:spTgt spid="32"/>
                                        </p:tgtEl>
                                        <p:attrNameLst>
                                          <p:attrName>fillcolor</p:attrName>
                                        </p:attrNameLst>
                                      </p:cBhvr>
                                      <p:to>
                                        <a:srgbClr val="DC3C00"/>
                                      </p:to>
                                    </p:animClr>
                                    <p:set>
                                      <p:cBhvr>
                                        <p:cTn id="70" dur="500" fill="hold"/>
                                        <p:tgtEl>
                                          <p:spTgt spid="32"/>
                                        </p:tgtEl>
                                        <p:attrNameLst>
                                          <p:attrName>fill.type</p:attrName>
                                        </p:attrNameLst>
                                      </p:cBhvr>
                                      <p:to>
                                        <p:strVal val="solid"/>
                                      </p:to>
                                    </p:set>
                                    <p:set>
                                      <p:cBhvr>
                                        <p:cTn id="71" dur="500" fill="hold"/>
                                        <p:tgtEl>
                                          <p:spTgt spid="32"/>
                                        </p:tgtEl>
                                        <p:attrNameLst>
                                          <p:attrName>fill.on</p:attrName>
                                        </p:attrNameLst>
                                      </p:cBhvr>
                                      <p:to>
                                        <p:strVal val="true"/>
                                      </p:to>
                                    </p:set>
                                  </p:childTnLst>
                                </p:cTn>
                              </p:par>
                              <p:par>
                                <p:cTn id="72" presetID="1" presetClass="exit" presetSubtype="0" fill="hold" grpId="1" nodeType="withEffect">
                                  <p:stCondLst>
                                    <p:cond delay="0"/>
                                  </p:stCondLst>
                                  <p:childTnLst>
                                    <p:set>
                                      <p:cBhvr>
                                        <p:cTn id="73" dur="1" fill="hold">
                                          <p:stCondLst>
                                            <p:cond delay="0"/>
                                          </p:stCondLst>
                                        </p:cTn>
                                        <p:tgtEl>
                                          <p:spTgt spid="39"/>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3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7" grpId="0"/>
      <p:bldP spid="28" grpId="0"/>
      <p:bldP spid="30" grpId="0"/>
      <p:bldP spid="30" grpId="1"/>
      <p:bldP spid="31" grpId="0"/>
      <p:bldP spid="32" grpId="0" animBg="1"/>
      <p:bldP spid="34" grpId="0" animBg="1"/>
      <p:bldP spid="35" grpId="0" animBg="1"/>
      <p:bldP spid="36" grpId="0" animBg="1"/>
      <p:bldP spid="36" grpId="1" animBg="1"/>
      <p:bldP spid="38" grpId="0" animBg="1"/>
      <p:bldP spid="39" grpId="0"/>
      <p:bldP spid="39" grpId="1"/>
      <p:bldP spid="40" grpId="0"/>
      <p:bldP spid="43" grpId="0" animBg="1"/>
      <p:bldP spid="43" grpId="1" animBg="1"/>
      <p:bldP spid="44" grpId="0" animBg="1"/>
      <p:bldP spid="4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Configuration</a:t>
            </a:r>
            <a:endParaRPr lang="en-US" dirty="0"/>
          </a:p>
        </p:txBody>
      </p:sp>
      <p:pic>
        <p:nvPicPr>
          <p:cNvPr id="12" name="Content Placeholder 8"/>
          <p:cNvPicPr>
            <a:picLocks noGrp="1" noChangeAspect="1"/>
          </p:cNvPicPr>
          <p:nvPr>
            <p:ph sz="half" idx="4294967295"/>
          </p:nvPr>
        </p:nvPicPr>
        <p:blipFill>
          <a:blip r:embed="rId3"/>
          <a:stretch>
            <a:fillRect/>
          </a:stretch>
        </p:blipFill>
        <p:spPr>
          <a:xfrm>
            <a:off x="502444" y="1135062"/>
            <a:ext cx="4570413" cy="5422900"/>
          </a:xfrm>
          <a:prstGeom prst="rect">
            <a:avLst/>
          </a:prstGeom>
        </p:spPr>
      </p:pic>
      <p:pic>
        <p:nvPicPr>
          <p:cNvPr id="15" name="Content Placeholder 14"/>
          <p:cNvPicPr>
            <a:picLocks noGrp="1" noChangeAspect="1"/>
          </p:cNvPicPr>
          <p:nvPr>
            <p:ph sz="half" idx="4294967295"/>
          </p:nvPr>
        </p:nvPicPr>
        <p:blipFill>
          <a:blip r:embed="rId4"/>
          <a:stretch>
            <a:fillRect/>
          </a:stretch>
        </p:blipFill>
        <p:spPr>
          <a:xfrm>
            <a:off x="5107215" y="2049462"/>
            <a:ext cx="6284913" cy="2209800"/>
          </a:xfrm>
          <a:prstGeom prst="rect">
            <a:avLst/>
          </a:prstGeom>
        </p:spPr>
      </p:pic>
    </p:spTree>
    <p:extLst>
      <p:ext uri="{BB962C8B-B14F-4D97-AF65-F5344CB8AC3E}">
        <p14:creationId xmlns:p14="http://schemas.microsoft.com/office/powerpoint/2010/main" val="42900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PowerShell Desired State Configuration</a:t>
            </a:r>
            <a:endParaRPr lang="en-US" dirty="0"/>
          </a:p>
        </p:txBody>
      </p:sp>
      <p:graphicFrame>
        <p:nvGraphicFramePr>
          <p:cNvPr id="6" name="Diagram 5"/>
          <p:cNvGraphicFramePr/>
          <p:nvPr>
            <p:extLst/>
          </p:nvPr>
        </p:nvGraphicFramePr>
        <p:xfrm>
          <a:off x="732524" y="1516315"/>
          <a:ext cx="10490700" cy="495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872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06" y="1212855"/>
            <a:ext cx="11885683" cy="6038576"/>
          </a:xfrm>
        </p:spPr>
        <p:txBody>
          <a:bodyPr/>
          <a:lstStyle/>
          <a:p>
            <a:pPr marL="0" indent="0">
              <a:buNone/>
            </a:pPr>
            <a:r>
              <a:rPr lang="en-US" sz="1200" dirty="0"/>
              <a:t> Node localhost</a:t>
            </a:r>
          </a:p>
          <a:p>
            <a:pPr marL="0" indent="0">
              <a:buNone/>
            </a:pPr>
            <a:r>
              <a:rPr lang="en-US" sz="1200" dirty="0"/>
              <a:t>    {</a:t>
            </a:r>
          </a:p>
          <a:p>
            <a:pPr marL="0" indent="0">
              <a:buNone/>
            </a:pPr>
            <a:endParaRPr lang="en-US" sz="1200" dirty="0"/>
          </a:p>
          <a:p>
            <a:pPr marL="0" indent="0">
              <a:buNone/>
            </a:pPr>
            <a:r>
              <a:rPr lang="en-US" sz="1200" dirty="0"/>
              <a:t>        WindowsFeature ADPowershell</a:t>
            </a:r>
          </a:p>
          <a:p>
            <a:pPr marL="0" indent="0">
              <a:buNone/>
            </a:pPr>
            <a:r>
              <a:rPr lang="en-US" sz="1200" dirty="0"/>
              <a:t>        {</a:t>
            </a:r>
          </a:p>
          <a:p>
            <a:pPr marL="0" indent="0">
              <a:buNone/>
            </a:pPr>
            <a:r>
              <a:rPr lang="en-US" sz="1200" dirty="0"/>
              <a:t>            Name = "RSAT-AD-PowerShell"</a:t>
            </a:r>
          </a:p>
          <a:p>
            <a:pPr marL="0" indent="0">
              <a:buNone/>
            </a:pPr>
            <a:r>
              <a:rPr lang="en-US" sz="1200" dirty="0"/>
              <a:t>            Ensure = "Present"</a:t>
            </a:r>
          </a:p>
          <a:p>
            <a:pPr marL="0" indent="0">
              <a:buNone/>
            </a:pPr>
            <a:r>
              <a:rPr lang="en-US" sz="1200" dirty="0"/>
              <a:t>        } </a:t>
            </a:r>
          </a:p>
          <a:p>
            <a:pPr marL="0" indent="0">
              <a:buNone/>
            </a:pPr>
            <a:r>
              <a:rPr lang="en-US" sz="1200" dirty="0"/>
              <a:t>        </a:t>
            </a:r>
          </a:p>
          <a:p>
            <a:pPr marL="0" indent="0">
              <a:buNone/>
            </a:pPr>
            <a:r>
              <a:rPr lang="en-US" sz="1200" dirty="0"/>
              <a:t>        xWaitForADDomain WaitForDomain </a:t>
            </a:r>
          </a:p>
          <a:p>
            <a:pPr marL="0" indent="0">
              <a:buNone/>
            </a:pPr>
            <a:r>
              <a:rPr lang="en-US" sz="1200" dirty="0"/>
              <a:t>        { </a:t>
            </a:r>
          </a:p>
          <a:p>
            <a:pPr marL="0" indent="0">
              <a:buNone/>
            </a:pPr>
            <a:r>
              <a:rPr lang="en-US" sz="1200" dirty="0"/>
              <a:t>            DomainName = $DomainName </a:t>
            </a:r>
          </a:p>
          <a:p>
            <a:pPr marL="0" indent="0">
              <a:buNone/>
            </a:pPr>
            <a:r>
              <a:rPr lang="en-US" sz="1200" dirty="0"/>
              <a:t>            DomainUserCredential= $Admincreds</a:t>
            </a:r>
          </a:p>
          <a:p>
            <a:pPr marL="0" indent="0">
              <a:buNone/>
            </a:pPr>
            <a:r>
              <a:rPr lang="en-US" sz="1200" dirty="0"/>
              <a:t>            RetryCount = $RetryCount </a:t>
            </a:r>
          </a:p>
          <a:p>
            <a:pPr marL="0" indent="0">
              <a:buNone/>
            </a:pPr>
            <a:r>
              <a:rPr lang="en-US" sz="1200" dirty="0"/>
              <a:t>            RetryIntervalSec = $RetryIntervalSec</a:t>
            </a:r>
          </a:p>
          <a:p>
            <a:pPr marL="0" indent="0">
              <a:buNone/>
            </a:pPr>
            <a:r>
              <a:rPr lang="en-US" sz="1200" dirty="0"/>
              <a:t>            DependsOn = "[WindowsFeature]ADPowershell" </a:t>
            </a:r>
          </a:p>
          <a:p>
            <a:pPr marL="0" indent="0">
              <a:buNone/>
            </a:pPr>
            <a:r>
              <a:rPr lang="en-US" sz="1200" dirty="0"/>
              <a:t>        }</a:t>
            </a:r>
          </a:p>
          <a:p>
            <a:pPr marL="0" indent="0">
              <a:buNone/>
            </a:pPr>
            <a:endParaRPr lang="en-US" sz="1200" dirty="0"/>
          </a:p>
          <a:p>
            <a:pPr marL="0" indent="0">
              <a:buNone/>
            </a:pPr>
            <a:r>
              <a:rPr lang="en-US" sz="1200" dirty="0"/>
              <a:t>        xComputer DomainJoin</a:t>
            </a:r>
          </a:p>
          <a:p>
            <a:pPr marL="0" indent="0">
              <a:buNone/>
            </a:pPr>
            <a:r>
              <a:rPr lang="en-US" sz="1200" dirty="0"/>
              <a:t>        {</a:t>
            </a:r>
          </a:p>
          <a:p>
            <a:pPr marL="0" indent="0">
              <a:buNone/>
            </a:pPr>
            <a:r>
              <a:rPr lang="en-US" sz="1200" dirty="0"/>
              <a:t>            Name = $MachineName</a:t>
            </a:r>
          </a:p>
          <a:p>
            <a:pPr marL="0" indent="0">
              <a:buNone/>
            </a:pPr>
            <a:r>
              <a:rPr lang="en-US" sz="1200" dirty="0"/>
              <a:t>            DomainName = $DomainName</a:t>
            </a:r>
          </a:p>
          <a:p>
            <a:pPr marL="0" indent="0">
              <a:buNone/>
            </a:pPr>
            <a:r>
              <a:rPr lang="en-US" sz="1200" dirty="0"/>
              <a:t>            Credential = $DomainCreds</a:t>
            </a:r>
          </a:p>
          <a:p>
            <a:pPr marL="0" indent="0">
              <a:buNone/>
            </a:pPr>
            <a:r>
              <a:rPr lang="en-US" sz="1200" dirty="0"/>
              <a:t>            DependsOn = "[xWaitForADDomain]WaitForDomain" </a:t>
            </a:r>
          </a:p>
          <a:p>
            <a:pPr marL="0" indent="0">
              <a:buNone/>
            </a:pPr>
            <a:r>
              <a:rPr lang="en-US" sz="1200" dirty="0"/>
              <a:t>        }</a:t>
            </a:r>
          </a:p>
          <a:p>
            <a:pPr marL="0" indent="0">
              <a:buNone/>
            </a:pPr>
            <a:endParaRPr lang="en-US" sz="1200" dirty="0"/>
          </a:p>
          <a:p>
            <a:pPr marL="0" indent="0">
              <a:buNone/>
            </a:pPr>
            <a:r>
              <a:rPr lang="en-US" sz="1200" dirty="0"/>
              <a:t>   } </a:t>
            </a:r>
          </a:p>
          <a:p>
            <a:endParaRPr lang="en-US" dirty="0"/>
          </a:p>
        </p:txBody>
      </p:sp>
      <p:sp>
        <p:nvSpPr>
          <p:cNvPr id="5" name="Title 4"/>
          <p:cNvSpPr>
            <a:spLocks noGrp="1"/>
          </p:cNvSpPr>
          <p:nvPr>
            <p:ph type="title"/>
          </p:nvPr>
        </p:nvSpPr>
        <p:spPr/>
        <p:txBody>
          <a:bodyPr/>
          <a:lstStyle/>
          <a:p>
            <a:r>
              <a:rPr lang="en-US" dirty="0" smtClean="0"/>
              <a:t>Domain Join</a:t>
            </a:r>
            <a:endParaRPr lang="en-US" dirty="0"/>
          </a:p>
        </p:txBody>
      </p:sp>
    </p:spTree>
    <p:extLst>
      <p:ext uri="{BB962C8B-B14F-4D97-AF65-F5344CB8AC3E}">
        <p14:creationId xmlns:p14="http://schemas.microsoft.com/office/powerpoint/2010/main" val="5195601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06" y="1212855"/>
            <a:ext cx="11885683" cy="5814669"/>
          </a:xfrm>
        </p:spPr>
        <p:txBody>
          <a:bodyPr/>
          <a:lstStyle/>
          <a:p>
            <a:pPr marL="0" indent="0">
              <a:buNone/>
            </a:pPr>
            <a:endParaRPr lang="en-US" sz="1050" dirty="0"/>
          </a:p>
          <a:p>
            <a:pPr marL="0" indent="0">
              <a:buNone/>
            </a:pPr>
            <a:r>
              <a:rPr lang="en-US" sz="1800" dirty="0"/>
              <a:t>      "type": "</a:t>
            </a:r>
            <a:r>
              <a:rPr lang="en-US" sz="1800" dirty="0" err="1"/>
              <a:t>Microsoft.Compute</a:t>
            </a:r>
            <a:r>
              <a:rPr lang="en-US" sz="1800" dirty="0"/>
              <a:t>/</a:t>
            </a:r>
            <a:r>
              <a:rPr lang="en-US" sz="1800" dirty="0" err="1"/>
              <a:t>virtualMachines</a:t>
            </a:r>
            <a:r>
              <a:rPr lang="en-US" sz="1800" dirty="0"/>
              <a:t>/extensions",</a:t>
            </a:r>
          </a:p>
          <a:p>
            <a:pPr marL="0" indent="0">
              <a:buNone/>
            </a:pPr>
            <a:r>
              <a:rPr lang="en-US" sz="1800" dirty="0"/>
              <a:t>      "name": "[</a:t>
            </a:r>
            <a:r>
              <a:rPr lang="en-US" sz="1800" dirty="0" err="1"/>
              <a:t>concat</a:t>
            </a:r>
            <a:r>
              <a:rPr lang="en-US" sz="1800" dirty="0"/>
              <a:t>(variables('</a:t>
            </a:r>
            <a:r>
              <a:rPr lang="en-US" sz="1800" dirty="0" err="1"/>
              <a:t>vmName</a:t>
            </a:r>
            <a:r>
              <a:rPr lang="en-US" sz="1800" dirty="0"/>
              <a:t>'),'/</a:t>
            </a:r>
            <a:r>
              <a:rPr lang="en-US" sz="1800" dirty="0" err="1"/>
              <a:t>domainjoin</a:t>
            </a:r>
            <a:r>
              <a:rPr lang="en-US" sz="1800" dirty="0"/>
              <a:t>')]",</a:t>
            </a:r>
          </a:p>
          <a:p>
            <a:pPr marL="0" indent="0">
              <a:buNone/>
            </a:pPr>
            <a:r>
              <a:rPr lang="en-US" sz="1800" dirty="0" smtClean="0"/>
              <a:t>     "</a:t>
            </a:r>
            <a:r>
              <a:rPr lang="en-US" sz="1800" dirty="0"/>
              <a:t>properties": {</a:t>
            </a:r>
          </a:p>
          <a:p>
            <a:pPr marL="0" indent="0">
              <a:buNone/>
            </a:pPr>
            <a:r>
              <a:rPr lang="en-US" sz="1800" dirty="0"/>
              <a:t>        "publisher": "</a:t>
            </a:r>
            <a:r>
              <a:rPr lang="en-US" sz="1800" dirty="0" err="1"/>
              <a:t>Microsoft.Powershell</a:t>
            </a:r>
            <a:r>
              <a:rPr lang="en-US" sz="1800" dirty="0"/>
              <a:t>",</a:t>
            </a:r>
          </a:p>
          <a:p>
            <a:pPr marL="0" indent="0">
              <a:buNone/>
            </a:pPr>
            <a:r>
              <a:rPr lang="en-US" sz="1800" dirty="0"/>
              <a:t>        "type": "DSC",</a:t>
            </a:r>
          </a:p>
          <a:p>
            <a:pPr marL="0" indent="0">
              <a:buNone/>
            </a:pPr>
            <a:r>
              <a:rPr lang="en-US" sz="1800" dirty="0"/>
              <a:t>        "</a:t>
            </a:r>
            <a:r>
              <a:rPr lang="en-US" sz="1800" dirty="0" err="1"/>
              <a:t>typeHandlerVersion</a:t>
            </a:r>
            <a:r>
              <a:rPr lang="en-US" sz="1800" dirty="0"/>
              <a:t>": "2.8",</a:t>
            </a:r>
          </a:p>
          <a:p>
            <a:pPr marL="0" indent="0">
              <a:buNone/>
            </a:pPr>
            <a:r>
              <a:rPr lang="en-US" sz="1800" dirty="0"/>
              <a:t>        "settings": {</a:t>
            </a:r>
          </a:p>
          <a:p>
            <a:pPr marL="0" indent="0">
              <a:buNone/>
            </a:pPr>
            <a:r>
              <a:rPr lang="en-US" sz="1800" b="1" dirty="0"/>
              <a:t>          </a:t>
            </a:r>
            <a:r>
              <a:rPr lang="en-US" sz="1800" b="1" dirty="0">
                <a:solidFill>
                  <a:srgbClr val="FF0000"/>
                </a:solidFill>
              </a:rPr>
              <a:t>"</a:t>
            </a:r>
            <a:r>
              <a:rPr lang="en-US" sz="1800" b="1" dirty="0" err="1">
                <a:solidFill>
                  <a:srgbClr val="FF0000"/>
                </a:solidFill>
              </a:rPr>
              <a:t>ModulesUrl</a:t>
            </a:r>
            <a:r>
              <a:rPr lang="en-US" sz="1800" b="1" dirty="0">
                <a:solidFill>
                  <a:srgbClr val="FF0000"/>
                </a:solidFill>
              </a:rPr>
              <a:t>": "[</a:t>
            </a:r>
            <a:r>
              <a:rPr lang="en-US" sz="1800" b="1" dirty="0" err="1">
                <a:solidFill>
                  <a:srgbClr val="FF0000"/>
                </a:solidFill>
              </a:rPr>
              <a:t>concat</a:t>
            </a:r>
            <a:r>
              <a:rPr lang="en-US" sz="1800" b="1" dirty="0">
                <a:solidFill>
                  <a:srgbClr val="FF0000"/>
                </a:solidFill>
              </a:rPr>
              <a:t>(parameters('</a:t>
            </a:r>
            <a:r>
              <a:rPr lang="en-US" sz="1800" b="1" dirty="0" err="1">
                <a:solidFill>
                  <a:srgbClr val="FF0000"/>
                </a:solidFill>
              </a:rPr>
              <a:t>assetLocation</a:t>
            </a:r>
            <a:r>
              <a:rPr lang="en-US" sz="1800" b="1" dirty="0">
                <a:solidFill>
                  <a:srgbClr val="FF0000"/>
                </a:solidFill>
              </a:rPr>
              <a:t>'),'Configuration.zip')]",</a:t>
            </a:r>
          </a:p>
          <a:p>
            <a:pPr marL="0" indent="0">
              <a:buNone/>
            </a:pPr>
            <a:r>
              <a:rPr lang="en-US" sz="1800" dirty="0"/>
              <a:t>          "</a:t>
            </a:r>
            <a:r>
              <a:rPr lang="en-US" sz="1800" dirty="0" err="1"/>
              <a:t>ConfigurationFunction</a:t>
            </a:r>
            <a:r>
              <a:rPr lang="en-US" sz="1800" dirty="0"/>
              <a:t>": "</a:t>
            </a:r>
            <a:r>
              <a:rPr lang="en-US" sz="1800" dirty="0">
                <a:solidFill>
                  <a:srgbClr val="FF0000"/>
                </a:solidFill>
              </a:rPr>
              <a:t>Configuration.ps1\\</a:t>
            </a:r>
            <a:r>
              <a:rPr lang="en-US" sz="1800" dirty="0" err="1">
                <a:solidFill>
                  <a:srgbClr val="FF0000"/>
                </a:solidFill>
              </a:rPr>
              <a:t>DomainJoin</a:t>
            </a:r>
            <a:r>
              <a:rPr lang="en-US" sz="1800" dirty="0"/>
              <a:t>",</a:t>
            </a:r>
          </a:p>
          <a:p>
            <a:pPr marL="0" indent="0">
              <a:buNone/>
            </a:pPr>
            <a:r>
              <a:rPr lang="en-US" sz="1800" dirty="0"/>
              <a:t>          "Properties": {</a:t>
            </a:r>
          </a:p>
          <a:p>
            <a:pPr marL="0" indent="0">
              <a:buNone/>
            </a:pPr>
            <a:r>
              <a:rPr lang="en-US" sz="1800" dirty="0"/>
              <a:t>            "</a:t>
            </a:r>
            <a:r>
              <a:rPr lang="en-US" sz="1800" dirty="0" err="1"/>
              <a:t>DomainName</a:t>
            </a:r>
            <a:r>
              <a:rPr lang="en-US" sz="1800" dirty="0"/>
              <a:t>": "[parameters('</a:t>
            </a:r>
            <a:r>
              <a:rPr lang="en-US" sz="1800" dirty="0" err="1"/>
              <a:t>domainName</a:t>
            </a:r>
            <a:r>
              <a:rPr lang="en-US" sz="1800" dirty="0" smtClean="0"/>
              <a:t>')]",</a:t>
            </a:r>
          </a:p>
          <a:p>
            <a:pPr marL="0" indent="0">
              <a:buNone/>
            </a:pPr>
            <a:r>
              <a:rPr lang="en-US" sz="1800" dirty="0"/>
              <a:t>	</a:t>
            </a:r>
            <a:r>
              <a:rPr lang="en-US" sz="1800" dirty="0" smtClean="0"/>
              <a:t>"</a:t>
            </a:r>
            <a:r>
              <a:rPr lang="en-US" sz="1800" dirty="0" err="1"/>
              <a:t>MachineName</a:t>
            </a:r>
            <a:r>
              <a:rPr lang="en-US" sz="1800" dirty="0"/>
              <a:t>": "[parameters('</a:t>
            </a:r>
            <a:r>
              <a:rPr lang="en-US" sz="1800" dirty="0" err="1"/>
              <a:t>vmName</a:t>
            </a:r>
            <a:r>
              <a:rPr lang="en-US" sz="1800" dirty="0"/>
              <a:t>')]",</a:t>
            </a:r>
          </a:p>
          <a:p>
            <a:pPr marL="0" indent="0">
              <a:buNone/>
            </a:pPr>
            <a:r>
              <a:rPr lang="en-US" sz="1800" dirty="0"/>
              <a:t>            "</a:t>
            </a:r>
            <a:r>
              <a:rPr lang="en-US" sz="1800" dirty="0" err="1"/>
              <a:t>AdminCreds</a:t>
            </a:r>
            <a:r>
              <a:rPr lang="en-US" sz="1800" dirty="0"/>
              <a:t>": {</a:t>
            </a:r>
          </a:p>
          <a:p>
            <a:pPr marL="0" indent="0">
              <a:buNone/>
            </a:pPr>
            <a:r>
              <a:rPr lang="en-US" sz="1800" dirty="0"/>
              <a:t>              "</a:t>
            </a:r>
            <a:r>
              <a:rPr lang="en-US" sz="1800" dirty="0" err="1"/>
              <a:t>UserName</a:t>
            </a:r>
            <a:r>
              <a:rPr lang="en-US" sz="1800" dirty="0"/>
              <a:t>": "[parameters('</a:t>
            </a:r>
            <a:r>
              <a:rPr lang="en-US" sz="1800" dirty="0" err="1"/>
              <a:t>domainAdminUsername</a:t>
            </a:r>
            <a:r>
              <a:rPr lang="en-US" sz="1800" dirty="0"/>
              <a:t>')]",</a:t>
            </a:r>
          </a:p>
          <a:p>
            <a:pPr marL="0" indent="0">
              <a:buNone/>
            </a:pPr>
            <a:r>
              <a:rPr lang="en-US" sz="1800" dirty="0"/>
              <a:t>              "Password": "</a:t>
            </a:r>
            <a:r>
              <a:rPr lang="en-US" sz="1800" dirty="0" err="1"/>
              <a:t>PrivateSettingsRef:domainAdminPassword</a:t>
            </a:r>
            <a:r>
              <a:rPr lang="en-US" sz="1800" dirty="0"/>
              <a:t>"</a:t>
            </a:r>
          </a:p>
          <a:p>
            <a:pPr marL="0" indent="0">
              <a:buNone/>
            </a:pPr>
            <a:r>
              <a:rPr lang="en-US" sz="1800" dirty="0"/>
              <a:t>            }</a:t>
            </a:r>
          </a:p>
          <a:p>
            <a:pPr marL="0" indent="0">
              <a:buNone/>
            </a:pPr>
            <a:r>
              <a:rPr lang="en-US" sz="1800" dirty="0"/>
              <a:t>          }</a:t>
            </a:r>
          </a:p>
          <a:p>
            <a:pPr marL="0" indent="0">
              <a:buNone/>
            </a:pPr>
            <a:r>
              <a:rPr lang="en-US" sz="1800" dirty="0"/>
              <a:t>        </a:t>
            </a:r>
            <a:r>
              <a:rPr lang="en-US" sz="1800" dirty="0" smtClean="0"/>
              <a:t>},</a:t>
            </a:r>
            <a:endParaRPr lang="en-US" sz="1800" dirty="0"/>
          </a:p>
        </p:txBody>
      </p:sp>
      <p:sp>
        <p:nvSpPr>
          <p:cNvPr id="4" name="Title 3"/>
          <p:cNvSpPr>
            <a:spLocks noGrp="1"/>
          </p:cNvSpPr>
          <p:nvPr>
            <p:ph type="title"/>
          </p:nvPr>
        </p:nvSpPr>
        <p:spPr/>
        <p:txBody>
          <a:bodyPr/>
          <a:lstStyle/>
          <a:p>
            <a:pPr lvl="0"/>
            <a:r>
              <a:rPr lang="en-US" dirty="0"/>
              <a:t>Integrated Azure Extension</a:t>
            </a:r>
          </a:p>
        </p:txBody>
      </p:sp>
    </p:spTree>
    <p:extLst>
      <p:ext uri="{BB962C8B-B14F-4D97-AF65-F5344CB8AC3E}">
        <p14:creationId xmlns:p14="http://schemas.microsoft.com/office/powerpoint/2010/main" val="42056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58272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2" name="Title 1"/>
          <p:cNvSpPr>
            <a:spLocks noGrp="1"/>
          </p:cNvSpPr>
          <p:nvPr>
            <p:ph type="title"/>
          </p:nvPr>
        </p:nvSpPr>
        <p:spPr/>
        <p:txBody>
          <a:bodyPr/>
          <a:lstStyle/>
          <a:p>
            <a:r>
              <a:rPr lang="en-US" dirty="0" smtClean="0"/>
              <a:t>VSTS Integration</a:t>
            </a:r>
            <a:br>
              <a:rPr lang="en-US" dirty="0" smtClean="0"/>
            </a:br>
            <a:r>
              <a:rPr lang="en-US" dirty="0" smtClean="0"/>
              <a:t> </a:t>
            </a:r>
            <a:endParaRPr lang="en-US" dirty="0"/>
          </a:p>
        </p:txBody>
      </p:sp>
    </p:spTree>
    <p:extLst>
      <p:ext uri="{BB962C8B-B14F-4D97-AF65-F5344CB8AC3E}">
        <p14:creationId xmlns:p14="http://schemas.microsoft.com/office/powerpoint/2010/main" val="9364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68" y="144462"/>
            <a:ext cx="11885618" cy="935825"/>
          </a:xfrm>
        </p:spPr>
        <p:txBody>
          <a:bodyPr/>
          <a:lstStyle/>
          <a:p>
            <a:r>
              <a:rPr lang="en-US" dirty="0" smtClean="0"/>
              <a:t>DevOps</a:t>
            </a:r>
            <a:endParaRPr lang="de-DE"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7782" y="2882196"/>
            <a:ext cx="1717257" cy="1552480"/>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553" y="2902758"/>
            <a:ext cx="1771912" cy="1609243"/>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8612" y="3849450"/>
            <a:ext cx="248659" cy="204611"/>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214" y="1582396"/>
            <a:ext cx="4438999" cy="4445088"/>
          </a:xfrm>
          <a:prstGeom prst="rect">
            <a:avLst/>
          </a:prstGeom>
        </p:spPr>
      </p:pic>
      <p:sp>
        <p:nvSpPr>
          <p:cNvPr id="49" name="TextBox 48"/>
          <p:cNvSpPr txBox="1"/>
          <p:nvPr/>
        </p:nvSpPr>
        <p:spPr>
          <a:xfrm>
            <a:off x="2262003" y="1775984"/>
            <a:ext cx="825154" cy="470856"/>
          </a:xfrm>
          <a:prstGeom prst="rect">
            <a:avLst/>
          </a:prstGeom>
          <a:noFill/>
        </p:spPr>
        <p:txBody>
          <a:bodyPr wrap="square" rtlCol="0">
            <a:spAutoFit/>
          </a:bodyPr>
          <a:lstStyle/>
          <a:p>
            <a:pPr defTabSz="932563">
              <a:defRPr/>
            </a:pPr>
            <a:r>
              <a:rPr lang="en-US" sz="2400" kern="0" dirty="0">
                <a:gradFill>
                  <a:gsLst>
                    <a:gs pos="57576">
                      <a:srgbClr val="FFFFFF"/>
                    </a:gs>
                    <a:gs pos="35000">
                      <a:srgbClr val="FFFFFF"/>
                    </a:gs>
                  </a:gsLst>
                  <a:lin ang="5400000" scaled="0"/>
                </a:gradFill>
                <a:latin typeface="Segoe UI Light"/>
                <a:cs typeface="Arial" pitchFamily="34" charset="0"/>
              </a:rPr>
              <a:t>Plan</a:t>
            </a:r>
          </a:p>
        </p:txBody>
      </p:sp>
      <p:sp>
        <p:nvSpPr>
          <p:cNvPr id="50" name="TextBox 49"/>
          <p:cNvSpPr txBox="1"/>
          <p:nvPr/>
        </p:nvSpPr>
        <p:spPr>
          <a:xfrm>
            <a:off x="1739569" y="1514412"/>
            <a:ext cx="610150" cy="1004361"/>
          </a:xfrm>
          <a:prstGeom prst="rect">
            <a:avLst/>
          </a:prstGeom>
          <a:noFill/>
        </p:spPr>
        <p:txBody>
          <a:bodyPr wrap="none" rtlCol="0">
            <a:spAutoFit/>
          </a:bodyPr>
          <a:lstStyle/>
          <a:p>
            <a:pPr defTabSz="932563">
              <a:defRPr/>
            </a:pPr>
            <a:r>
              <a:rPr lang="en-US" sz="5799" dirty="0">
                <a:gradFill>
                  <a:gsLst>
                    <a:gs pos="57576">
                      <a:srgbClr val="FFFFFF"/>
                    </a:gs>
                    <a:gs pos="35000">
                      <a:srgbClr val="FFFFFF"/>
                    </a:gs>
                  </a:gsLst>
                  <a:lin ang="5400000" scaled="0"/>
                </a:gradFill>
                <a:latin typeface="Arial" pitchFamily="34" charset="0"/>
                <a:cs typeface="Arial" pitchFamily="34" charset="0"/>
              </a:rPr>
              <a:t>1</a:t>
            </a:r>
          </a:p>
        </p:txBody>
      </p:sp>
      <p:sp>
        <p:nvSpPr>
          <p:cNvPr id="51" name="TextBox 50"/>
          <p:cNvSpPr txBox="1"/>
          <p:nvPr/>
        </p:nvSpPr>
        <p:spPr>
          <a:xfrm>
            <a:off x="9047323" y="1682286"/>
            <a:ext cx="2372756" cy="470856"/>
          </a:xfrm>
          <a:prstGeom prst="rect">
            <a:avLst/>
          </a:prstGeom>
          <a:noFill/>
        </p:spPr>
        <p:txBody>
          <a:bodyPr wrap="square" rtlCol="0">
            <a:spAutoFit/>
          </a:bodyPr>
          <a:lstStyle/>
          <a:p>
            <a:pPr defTabSz="932563">
              <a:defRPr/>
            </a:pPr>
            <a:r>
              <a:rPr lang="en-US" sz="2400" kern="0" dirty="0">
                <a:gradFill>
                  <a:gsLst>
                    <a:gs pos="57576">
                      <a:srgbClr val="FFFFFF"/>
                    </a:gs>
                    <a:gs pos="35000">
                      <a:srgbClr val="FFFFFF"/>
                    </a:gs>
                  </a:gsLst>
                  <a:lin ang="5400000" scaled="0"/>
                </a:gradFill>
                <a:latin typeface="Segoe UI Light"/>
                <a:cs typeface="Arial" pitchFamily="34" charset="0"/>
              </a:rPr>
              <a:t>Monitor + Learn</a:t>
            </a:r>
          </a:p>
        </p:txBody>
      </p:sp>
      <p:sp>
        <p:nvSpPr>
          <p:cNvPr id="52" name="TextBox 51"/>
          <p:cNvSpPr txBox="1"/>
          <p:nvPr/>
        </p:nvSpPr>
        <p:spPr>
          <a:xfrm>
            <a:off x="9190996" y="5690117"/>
            <a:ext cx="1210327" cy="470856"/>
          </a:xfrm>
          <a:prstGeom prst="rect">
            <a:avLst/>
          </a:prstGeom>
          <a:noFill/>
        </p:spPr>
        <p:txBody>
          <a:bodyPr wrap="square" rtlCol="0">
            <a:spAutoFit/>
          </a:bodyPr>
          <a:lstStyle/>
          <a:p>
            <a:pPr defTabSz="932563">
              <a:defRPr/>
            </a:pPr>
            <a:r>
              <a:rPr lang="en-US" sz="2400" kern="0" dirty="0">
                <a:gradFill>
                  <a:gsLst>
                    <a:gs pos="57576">
                      <a:srgbClr val="FFFFFF"/>
                    </a:gs>
                    <a:gs pos="35000">
                      <a:srgbClr val="FFFFFF"/>
                    </a:gs>
                  </a:gsLst>
                  <a:lin ang="5400000" scaled="0"/>
                </a:gradFill>
                <a:latin typeface="Segoe UI Light"/>
                <a:cs typeface="Arial" pitchFamily="34" charset="0"/>
              </a:rPr>
              <a:t>Release</a:t>
            </a:r>
          </a:p>
        </p:txBody>
      </p:sp>
      <p:sp>
        <p:nvSpPr>
          <p:cNvPr id="53" name="TextBox 52"/>
          <p:cNvSpPr txBox="1"/>
          <p:nvPr/>
        </p:nvSpPr>
        <p:spPr>
          <a:xfrm>
            <a:off x="2514303" y="5751664"/>
            <a:ext cx="2140175" cy="461665"/>
          </a:xfrm>
          <a:prstGeom prst="rect">
            <a:avLst/>
          </a:prstGeom>
          <a:noFill/>
        </p:spPr>
        <p:txBody>
          <a:bodyPr wrap="square" rtlCol="0">
            <a:spAutoFit/>
          </a:bodyPr>
          <a:lstStyle/>
          <a:p>
            <a:pPr defTabSz="932563">
              <a:defRPr/>
            </a:pPr>
            <a:r>
              <a:rPr lang="en-US" sz="2400" kern="0" dirty="0">
                <a:gradFill>
                  <a:gsLst>
                    <a:gs pos="57576">
                      <a:srgbClr val="FFFFFF"/>
                    </a:gs>
                    <a:gs pos="35000">
                      <a:srgbClr val="FFFFFF"/>
                    </a:gs>
                  </a:gsLst>
                  <a:lin ang="5400000" scaled="0"/>
                </a:gradFill>
                <a:latin typeface="Segoe UI Light"/>
                <a:cs typeface="Arial" pitchFamily="34" charset="0"/>
              </a:rPr>
              <a:t>Develop + Test</a:t>
            </a:r>
          </a:p>
        </p:txBody>
      </p:sp>
      <p:sp>
        <p:nvSpPr>
          <p:cNvPr id="54" name="TextBox 53"/>
          <p:cNvSpPr txBox="1"/>
          <p:nvPr/>
        </p:nvSpPr>
        <p:spPr>
          <a:xfrm>
            <a:off x="1919835" y="5490091"/>
            <a:ext cx="610150" cy="1004361"/>
          </a:xfrm>
          <a:prstGeom prst="rect">
            <a:avLst/>
          </a:prstGeom>
          <a:noFill/>
        </p:spPr>
        <p:txBody>
          <a:bodyPr wrap="none" rtlCol="0">
            <a:spAutoFit/>
          </a:bodyPr>
          <a:lstStyle/>
          <a:p>
            <a:pPr defTabSz="932563">
              <a:defRPr/>
            </a:pPr>
            <a:r>
              <a:rPr lang="en-US" sz="5799" dirty="0">
                <a:gradFill>
                  <a:gsLst>
                    <a:gs pos="57576">
                      <a:srgbClr val="FFFFFF"/>
                    </a:gs>
                    <a:gs pos="35000">
                      <a:srgbClr val="FFFFFF"/>
                    </a:gs>
                  </a:gsLst>
                  <a:lin ang="5400000" scaled="0"/>
                </a:gradFill>
                <a:latin typeface="Arial" pitchFamily="34" charset="0"/>
                <a:cs typeface="Arial" pitchFamily="34" charset="0"/>
              </a:rPr>
              <a:t>2</a:t>
            </a:r>
          </a:p>
        </p:txBody>
      </p:sp>
      <p:sp>
        <p:nvSpPr>
          <p:cNvPr id="55" name="TextBox 54"/>
          <p:cNvSpPr txBox="1"/>
          <p:nvPr/>
        </p:nvSpPr>
        <p:spPr>
          <a:xfrm>
            <a:off x="945528" y="3591083"/>
            <a:ext cx="2090761" cy="395518"/>
          </a:xfrm>
          <a:prstGeom prst="rect">
            <a:avLst/>
          </a:prstGeom>
          <a:noFill/>
        </p:spPr>
        <p:txBody>
          <a:bodyPr wrap="square" lIns="0" tIns="0" rIns="0" bIns="0" rtlCol="0">
            <a:spAutoFit/>
          </a:bodyPr>
          <a:lstStyle/>
          <a:p>
            <a:pPr algn="r" defTabSz="1267656">
              <a:lnSpc>
                <a:spcPct val="90000"/>
              </a:lnSpc>
              <a:defRPr/>
            </a:pPr>
            <a:r>
              <a:rPr lang="en-US" sz="2800" dirty="0">
                <a:gradFill>
                  <a:gsLst>
                    <a:gs pos="57576">
                      <a:srgbClr val="FFFFFF"/>
                    </a:gs>
                    <a:gs pos="35000">
                      <a:srgbClr val="FFFFFF"/>
                    </a:gs>
                  </a:gsLst>
                  <a:lin ang="5400000" scaled="0"/>
                </a:gradFill>
                <a:cs typeface="Segoe UI Semilight" panose="020B0402040204020203" pitchFamily="34" charset="0"/>
              </a:rPr>
              <a:t>Development</a:t>
            </a:r>
          </a:p>
        </p:txBody>
      </p:sp>
      <p:sp>
        <p:nvSpPr>
          <p:cNvPr id="56" name="TextBox 55"/>
          <p:cNvSpPr txBox="1"/>
          <p:nvPr/>
        </p:nvSpPr>
        <p:spPr>
          <a:xfrm>
            <a:off x="9344687" y="3591083"/>
            <a:ext cx="1726854" cy="395518"/>
          </a:xfrm>
          <a:prstGeom prst="rect">
            <a:avLst/>
          </a:prstGeom>
          <a:noFill/>
        </p:spPr>
        <p:txBody>
          <a:bodyPr wrap="square" lIns="0" tIns="0" rIns="0" bIns="0" rtlCol="0">
            <a:spAutoFit/>
          </a:bodyPr>
          <a:lstStyle/>
          <a:p>
            <a:pPr defTabSz="1267656">
              <a:lnSpc>
                <a:spcPct val="90000"/>
              </a:lnSpc>
              <a:defRPr/>
            </a:pPr>
            <a:r>
              <a:rPr lang="en-US" sz="2800" dirty="0">
                <a:gradFill>
                  <a:gsLst>
                    <a:gs pos="57576">
                      <a:srgbClr val="FFFFFF"/>
                    </a:gs>
                    <a:gs pos="35000">
                      <a:srgbClr val="FFFFFF"/>
                    </a:gs>
                  </a:gsLst>
                  <a:lin ang="5400000" scaled="0"/>
                </a:gradFill>
                <a:cs typeface="Segoe UI Semilight" panose="020B0402040204020203" pitchFamily="34" charset="0"/>
              </a:rPr>
              <a:t>Production</a:t>
            </a:r>
          </a:p>
        </p:txBody>
      </p:sp>
      <p:sp>
        <p:nvSpPr>
          <p:cNvPr id="57" name="TextBox 56"/>
          <p:cNvSpPr txBox="1"/>
          <p:nvPr/>
        </p:nvSpPr>
        <p:spPr>
          <a:xfrm>
            <a:off x="8435185" y="1420714"/>
            <a:ext cx="610150" cy="1004361"/>
          </a:xfrm>
          <a:prstGeom prst="rect">
            <a:avLst/>
          </a:prstGeom>
          <a:noFill/>
        </p:spPr>
        <p:txBody>
          <a:bodyPr wrap="none" rtlCol="0">
            <a:spAutoFit/>
          </a:bodyPr>
          <a:lstStyle/>
          <a:p>
            <a:pPr defTabSz="932563">
              <a:defRPr/>
            </a:pPr>
            <a:r>
              <a:rPr lang="en-US" sz="5799" dirty="0">
                <a:gradFill>
                  <a:gsLst>
                    <a:gs pos="57576">
                      <a:srgbClr val="FFFFFF"/>
                    </a:gs>
                    <a:gs pos="35000">
                      <a:srgbClr val="FFFFFF"/>
                    </a:gs>
                  </a:gsLst>
                  <a:lin ang="5400000" scaled="0"/>
                </a:gradFill>
                <a:latin typeface="Arial" pitchFamily="34" charset="0"/>
                <a:cs typeface="Arial" pitchFamily="34" charset="0"/>
              </a:rPr>
              <a:t>4</a:t>
            </a:r>
          </a:p>
        </p:txBody>
      </p:sp>
      <p:sp>
        <p:nvSpPr>
          <p:cNvPr id="58" name="TextBox 57"/>
          <p:cNvSpPr txBox="1"/>
          <p:nvPr/>
        </p:nvSpPr>
        <p:spPr>
          <a:xfrm>
            <a:off x="8618042" y="5422516"/>
            <a:ext cx="610150" cy="1004361"/>
          </a:xfrm>
          <a:prstGeom prst="rect">
            <a:avLst/>
          </a:prstGeom>
          <a:noFill/>
        </p:spPr>
        <p:txBody>
          <a:bodyPr wrap="none" rtlCol="0">
            <a:spAutoFit/>
          </a:bodyPr>
          <a:lstStyle/>
          <a:p>
            <a:pPr defTabSz="932563">
              <a:defRPr/>
            </a:pPr>
            <a:r>
              <a:rPr lang="en-US" sz="5799" dirty="0">
                <a:gradFill>
                  <a:gsLst>
                    <a:gs pos="57576">
                      <a:srgbClr val="FFFFFF"/>
                    </a:gs>
                    <a:gs pos="35000">
                      <a:srgbClr val="FFFFFF"/>
                    </a:gs>
                  </a:gsLst>
                  <a:lin ang="5400000" scaled="0"/>
                </a:gradFill>
                <a:latin typeface="Arial" pitchFamily="34" charset="0"/>
                <a:cs typeface="Arial" pitchFamily="34" charset="0"/>
              </a:rPr>
              <a:t>3</a:t>
            </a:r>
          </a:p>
        </p:txBody>
      </p:sp>
      <p:sp>
        <p:nvSpPr>
          <p:cNvPr id="59" name="Freeform 10"/>
          <p:cNvSpPr>
            <a:spLocks/>
          </p:cNvSpPr>
          <p:nvPr/>
        </p:nvSpPr>
        <p:spPr bwMode="auto">
          <a:xfrm>
            <a:off x="3885763" y="3802606"/>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
        <p:nvSpPr>
          <p:cNvPr id="60" name="Freeform 13"/>
          <p:cNvSpPr>
            <a:spLocks/>
          </p:cNvSpPr>
          <p:nvPr/>
        </p:nvSpPr>
        <p:spPr bwMode="auto">
          <a:xfrm>
            <a:off x="6190487" y="1497882"/>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
        <p:nvSpPr>
          <p:cNvPr id="61" name="Freeform 7"/>
          <p:cNvSpPr>
            <a:spLocks/>
          </p:cNvSpPr>
          <p:nvPr/>
        </p:nvSpPr>
        <p:spPr bwMode="auto">
          <a:xfrm>
            <a:off x="3885763" y="1497882"/>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
        <p:nvSpPr>
          <p:cNvPr id="62" name="Freeform 9"/>
          <p:cNvSpPr>
            <a:spLocks/>
          </p:cNvSpPr>
          <p:nvPr/>
        </p:nvSpPr>
        <p:spPr bwMode="auto">
          <a:xfrm>
            <a:off x="3885763" y="3802606"/>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
        <p:nvSpPr>
          <p:cNvPr id="63" name="Freeform 11"/>
          <p:cNvSpPr>
            <a:spLocks/>
          </p:cNvSpPr>
          <p:nvPr/>
        </p:nvSpPr>
        <p:spPr bwMode="auto">
          <a:xfrm>
            <a:off x="6190487" y="3802606"/>
            <a:ext cx="2304724" cy="2306311"/>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
        <p:nvSpPr>
          <p:cNvPr id="64" name="Freeform 14"/>
          <p:cNvSpPr>
            <a:spLocks/>
          </p:cNvSpPr>
          <p:nvPr/>
        </p:nvSpPr>
        <p:spPr bwMode="auto">
          <a:xfrm>
            <a:off x="6190487" y="1497882"/>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gradFill>
                <a:gsLst>
                  <a:gs pos="57576">
                    <a:srgbClr val="FFFFFF"/>
                  </a:gs>
                  <a:gs pos="35000">
                    <a:srgbClr val="FFFFFF"/>
                  </a:gs>
                </a:gsLst>
                <a:lin ang="5400000" scaled="0"/>
              </a:gradFill>
            </a:endParaRPr>
          </a:p>
        </p:txBody>
      </p:sp>
    </p:spTree>
    <p:extLst>
      <p:ext uri="{BB962C8B-B14F-4D97-AF65-F5344CB8AC3E}">
        <p14:creationId xmlns:p14="http://schemas.microsoft.com/office/powerpoint/2010/main" val="149672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p:cTn id="11" dur="500" fill="hold"/>
                                        <p:tgtEl>
                                          <p:spTgt spid="50"/>
                                        </p:tgtEl>
                                        <p:attrNameLst>
                                          <p:attrName>ppt_w</p:attrName>
                                        </p:attrNameLst>
                                      </p:cBhvr>
                                      <p:tavLst>
                                        <p:tav tm="0">
                                          <p:val>
                                            <p:fltVal val="0"/>
                                          </p:val>
                                        </p:tav>
                                        <p:tav tm="100000">
                                          <p:val>
                                            <p:strVal val="#ppt_w"/>
                                          </p:val>
                                        </p:tav>
                                      </p:tavLst>
                                    </p:anim>
                                    <p:anim calcmode="lin" valueType="num">
                                      <p:cBhvr>
                                        <p:cTn id="12" dur="500" fill="hold"/>
                                        <p:tgtEl>
                                          <p:spTgt spid="5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ppt_w</p:attrName>
                                        </p:attrNameLst>
                                      </p:cBhvr>
                                      <p:tavLst>
                                        <p:tav tm="0">
                                          <p:val>
                                            <p:fltVal val="0"/>
                                          </p:val>
                                        </p:tav>
                                        <p:tav tm="100000">
                                          <p:val>
                                            <p:strVal val="#ppt_w"/>
                                          </p:val>
                                        </p:tav>
                                      </p:tavLst>
                                    </p:anim>
                                    <p:anim calcmode="lin" valueType="num">
                                      <p:cBhvr>
                                        <p:cTn id="16" dur="500" fill="hold"/>
                                        <p:tgtEl>
                                          <p:spTgt spid="49"/>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fltVal val="0"/>
                                          </p:val>
                                        </p:tav>
                                        <p:tav tm="100000">
                                          <p:val>
                                            <p:strVal val="#ppt_w"/>
                                          </p:val>
                                        </p:tav>
                                      </p:tavLst>
                                    </p:anim>
                                    <p:anim calcmode="lin" valueType="num">
                                      <p:cBhvr>
                                        <p:cTn id="21" dur="500" fill="hold"/>
                                        <p:tgtEl>
                                          <p:spTgt spid="6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p:cTn id="24" dur="500" fill="hold"/>
                                        <p:tgtEl>
                                          <p:spTgt spid="54"/>
                                        </p:tgtEl>
                                        <p:attrNameLst>
                                          <p:attrName>ppt_w</p:attrName>
                                        </p:attrNameLst>
                                      </p:cBhvr>
                                      <p:tavLst>
                                        <p:tav tm="0">
                                          <p:val>
                                            <p:fltVal val="0"/>
                                          </p:val>
                                        </p:tav>
                                        <p:tav tm="100000">
                                          <p:val>
                                            <p:strVal val="#ppt_w"/>
                                          </p:val>
                                        </p:tav>
                                      </p:tavLst>
                                    </p:anim>
                                    <p:anim calcmode="lin" valueType="num">
                                      <p:cBhvr>
                                        <p:cTn id="25" dur="500" fill="hold"/>
                                        <p:tgtEl>
                                          <p:spTgt spid="54"/>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500" fill="hold"/>
                                        <p:tgtEl>
                                          <p:spTgt spid="63"/>
                                        </p:tgtEl>
                                        <p:attrNameLst>
                                          <p:attrName>ppt_w</p:attrName>
                                        </p:attrNameLst>
                                      </p:cBhvr>
                                      <p:tavLst>
                                        <p:tav tm="0">
                                          <p:val>
                                            <p:fltVal val="0"/>
                                          </p:val>
                                        </p:tav>
                                        <p:tav tm="100000">
                                          <p:val>
                                            <p:strVal val="#ppt_w"/>
                                          </p:val>
                                        </p:tav>
                                      </p:tavLst>
                                    </p:anim>
                                    <p:anim calcmode="lin" valueType="num">
                                      <p:cBhvr>
                                        <p:cTn id="34" dur="500" fill="hold"/>
                                        <p:tgtEl>
                                          <p:spTgt spid="63"/>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p:cTn id="41" dur="500" fill="hold"/>
                                        <p:tgtEl>
                                          <p:spTgt spid="52"/>
                                        </p:tgtEl>
                                        <p:attrNameLst>
                                          <p:attrName>ppt_w</p:attrName>
                                        </p:attrNameLst>
                                      </p:cBhvr>
                                      <p:tavLst>
                                        <p:tav tm="0">
                                          <p:val>
                                            <p:fltVal val="0"/>
                                          </p:val>
                                        </p:tav>
                                        <p:tav tm="100000">
                                          <p:val>
                                            <p:strVal val="#ppt_w"/>
                                          </p:val>
                                        </p:tav>
                                      </p:tavLst>
                                    </p:anim>
                                    <p:anim calcmode="lin" valueType="num">
                                      <p:cBhvr>
                                        <p:cTn id="42" dur="500" fill="hold"/>
                                        <p:tgtEl>
                                          <p:spTgt spid="52"/>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p:cTn id="46" dur="500" fill="hold"/>
                                        <p:tgtEl>
                                          <p:spTgt spid="60"/>
                                        </p:tgtEl>
                                        <p:attrNameLst>
                                          <p:attrName>ppt_w</p:attrName>
                                        </p:attrNameLst>
                                      </p:cBhvr>
                                      <p:tavLst>
                                        <p:tav tm="0">
                                          <p:val>
                                            <p:fltVal val="0"/>
                                          </p:val>
                                        </p:tav>
                                        <p:tav tm="100000">
                                          <p:val>
                                            <p:strVal val="#ppt_w"/>
                                          </p:val>
                                        </p:tav>
                                      </p:tavLst>
                                    </p:anim>
                                    <p:anim calcmode="lin" valueType="num">
                                      <p:cBhvr>
                                        <p:cTn id="47" dur="500" fill="hold"/>
                                        <p:tgtEl>
                                          <p:spTgt spid="6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ppt_w</p:attrName>
                                        </p:attrNameLst>
                                      </p:cBhvr>
                                      <p:tavLst>
                                        <p:tav tm="0">
                                          <p:val>
                                            <p:fltVal val="0"/>
                                          </p:val>
                                        </p:tav>
                                        <p:tav tm="100000">
                                          <p:val>
                                            <p:strVal val="#ppt_w"/>
                                          </p:val>
                                        </p:tav>
                                      </p:tavLst>
                                    </p:anim>
                                    <p:anim calcmode="lin" valueType="num">
                                      <p:cBhvr>
                                        <p:cTn id="55" dur="500" fill="hold"/>
                                        <p:tgtEl>
                                          <p:spTgt spid="51"/>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8"/>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600"/>
                                        <p:tgtEl>
                                          <p:spTgt spid="24"/>
                                        </p:tgtEl>
                                      </p:cBhvr>
                                    </p:animEffect>
                                  </p:childTnLst>
                                </p:cTn>
                              </p:par>
                              <p:par>
                                <p:cTn id="62" presetID="35" presetClass="path" presetSubtype="0" decel="100000" fill="hold" nodeType="withEffect">
                                  <p:stCondLst>
                                    <p:cond delay="500"/>
                                  </p:stCondLst>
                                  <p:childTnLst>
                                    <p:animMotion origin="layout" path="M 0.0556 0.00023 L 2.70833E-6 0.00023 " pathEditMode="relative" rAng="0" ptsTypes="AA">
                                      <p:cBhvr>
                                        <p:cTn id="63" dur="800" fill="hold"/>
                                        <p:tgtEl>
                                          <p:spTgt spid="24"/>
                                        </p:tgtEl>
                                        <p:attrNameLst>
                                          <p:attrName>ppt_x</p:attrName>
                                          <p:attrName>ppt_y</p:attrName>
                                        </p:attrNameLst>
                                      </p:cBhvr>
                                      <p:rCtr x="-2786" y="0"/>
                                    </p:animMotion>
                                  </p:childTnLst>
                                </p:cTn>
                              </p:par>
                              <p:par>
                                <p:cTn id="64" presetID="10" presetClass="entr" presetSubtype="0" fill="hold" nodeType="withEffect">
                                  <p:stCondLst>
                                    <p:cond delay="5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600"/>
                                        <p:tgtEl>
                                          <p:spTgt spid="46"/>
                                        </p:tgtEl>
                                      </p:cBhvr>
                                    </p:animEffect>
                                  </p:childTnLst>
                                </p:cTn>
                              </p:par>
                              <p:par>
                                <p:cTn id="67" presetID="35" presetClass="path" presetSubtype="0" decel="100000" fill="hold" nodeType="withEffect">
                                  <p:stCondLst>
                                    <p:cond delay="500"/>
                                  </p:stCondLst>
                                  <p:childTnLst>
                                    <p:animMotion origin="layout" path="M -0.04558 0.00023 L 3.75E-6 0.00023 " pathEditMode="relative" rAng="0" ptsTypes="AA">
                                      <p:cBhvr>
                                        <p:cTn id="68" dur="800" fill="hold"/>
                                        <p:tgtEl>
                                          <p:spTgt spid="46"/>
                                        </p:tgtEl>
                                        <p:attrNameLst>
                                          <p:attrName>ppt_x</p:attrName>
                                          <p:attrName>ppt_y</p:attrName>
                                        </p:attrNameLst>
                                      </p:cBhvr>
                                      <p:rCtr x="2279" y="0"/>
                                    </p:animMotion>
                                  </p:childTnLst>
                                </p:cTn>
                              </p:par>
                              <p:par>
                                <p:cTn id="69" presetID="10" presetClass="entr" presetSubtype="0" fill="hold" nodeType="withEffect">
                                  <p:stCondLst>
                                    <p:cond delay="50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600"/>
                                        <p:tgtEl>
                                          <p:spTgt spid="47"/>
                                        </p:tgtEl>
                                      </p:cBhvr>
                                    </p:animEffect>
                                  </p:childTnLst>
                                </p:cTn>
                              </p:par>
                              <p:par>
                                <p:cTn id="72" presetID="35" presetClass="path" presetSubtype="0" decel="100000" fill="hold" nodeType="withEffect">
                                  <p:stCondLst>
                                    <p:cond delay="500"/>
                                  </p:stCondLst>
                                  <p:childTnLst>
                                    <p:animMotion origin="layout" path="M 0.0556 0.00024 L -3.33333E-6 0.00024 " pathEditMode="relative" rAng="0" ptsTypes="AA">
                                      <p:cBhvr>
                                        <p:cTn id="73" dur="800" fill="hold"/>
                                        <p:tgtEl>
                                          <p:spTgt spid="47"/>
                                        </p:tgtEl>
                                        <p:attrNameLst>
                                          <p:attrName>ppt_x</p:attrName>
                                          <p:attrName>ppt_y</p:attrName>
                                        </p:attrNameLst>
                                      </p:cBhvr>
                                      <p:rCtr x="-27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P spid="57" grpId="0"/>
      <p:bldP spid="58" grpId="0"/>
      <p:bldP spid="60" grpId="0" animBg="1"/>
      <p:bldP spid="61" grpId="0" animBg="1"/>
      <p:bldP spid="62" grpId="0" animBg="1"/>
      <p:bldP spid="6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VSTS integration – </a:t>
            </a:r>
            <a:r>
              <a:rPr lang="en-US" dirty="0" err="1" smtClean="0"/>
              <a:t>Powershell</a:t>
            </a:r>
            <a:r>
              <a:rPr lang="en-US" dirty="0" smtClean="0"/>
              <a:t> DSC</a:t>
            </a:r>
            <a:endParaRPr lang="en-US" dirty="0"/>
          </a:p>
        </p:txBody>
      </p:sp>
      <p:pic>
        <p:nvPicPr>
          <p:cNvPr id="2" name="Picture 1"/>
          <p:cNvPicPr>
            <a:picLocks noChangeAspect="1"/>
          </p:cNvPicPr>
          <p:nvPr/>
        </p:nvPicPr>
        <p:blipFill>
          <a:blip r:embed="rId2"/>
          <a:stretch>
            <a:fillRect/>
          </a:stretch>
        </p:blipFill>
        <p:spPr>
          <a:xfrm>
            <a:off x="578644" y="1058862"/>
            <a:ext cx="11431640" cy="5029200"/>
          </a:xfrm>
          <a:prstGeom prst="rect">
            <a:avLst/>
          </a:prstGeom>
        </p:spPr>
      </p:pic>
    </p:spTree>
    <p:extLst>
      <p:ext uri="{BB962C8B-B14F-4D97-AF65-F5344CB8AC3E}">
        <p14:creationId xmlns:p14="http://schemas.microsoft.com/office/powerpoint/2010/main" val="38126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VSTS integration - </a:t>
            </a:r>
            <a:r>
              <a:rPr lang="en-US" dirty="0"/>
              <a:t>Resource Manager </a:t>
            </a:r>
          </a:p>
        </p:txBody>
      </p:sp>
      <p:pic>
        <p:nvPicPr>
          <p:cNvPr id="9" name="Picture 8"/>
          <p:cNvPicPr>
            <a:picLocks noChangeAspect="1"/>
          </p:cNvPicPr>
          <p:nvPr/>
        </p:nvPicPr>
        <p:blipFill>
          <a:blip r:embed="rId2"/>
          <a:stretch>
            <a:fillRect/>
          </a:stretch>
        </p:blipFill>
        <p:spPr>
          <a:xfrm>
            <a:off x="578644" y="1212858"/>
            <a:ext cx="11477625" cy="4967296"/>
          </a:xfrm>
          <a:prstGeom prst="rect">
            <a:avLst/>
          </a:prstGeom>
        </p:spPr>
      </p:pic>
    </p:spTree>
    <p:extLst>
      <p:ext uri="{BB962C8B-B14F-4D97-AF65-F5344CB8AC3E}">
        <p14:creationId xmlns:p14="http://schemas.microsoft.com/office/powerpoint/2010/main" val="217732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83644" y="677862"/>
            <a:ext cx="8153400" cy="5454695"/>
          </a:xfrm>
          <a:prstGeom prst="rect">
            <a:avLst/>
          </a:prstGeom>
        </p:spPr>
      </p:pic>
    </p:spTree>
    <p:extLst>
      <p:ext uri="{BB962C8B-B14F-4D97-AF65-F5344CB8AC3E}">
        <p14:creationId xmlns:p14="http://schemas.microsoft.com/office/powerpoint/2010/main" val="93495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s-ES"/>
          </a:p>
        </p:txBody>
      </p:sp>
      <p:sp>
        <p:nvSpPr>
          <p:cNvPr id="3" name="Picture Placeholder 2"/>
          <p:cNvSpPr>
            <a:spLocks noGrp="1"/>
          </p:cNvSpPr>
          <p:nvPr>
            <p:ph type="pic" sz="quarter" idx="14"/>
          </p:nvPr>
        </p:nvSpPr>
        <p:spPr/>
      </p:sp>
    </p:spTree>
    <p:extLst>
      <p:ext uri="{BB962C8B-B14F-4D97-AF65-F5344CB8AC3E}">
        <p14:creationId xmlns:p14="http://schemas.microsoft.com/office/powerpoint/2010/main" val="180150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dirty="0"/>
              <a:t>Ibon Landa</a:t>
            </a:r>
          </a:p>
          <a:p>
            <a:pPr lvl="0"/>
            <a:r>
              <a:rPr lang="en-US" dirty="0"/>
              <a:t>ALM &amp; Cloud Team Lead</a:t>
            </a:r>
          </a:p>
          <a:p>
            <a:pPr lvl="0"/>
            <a:r>
              <a:rPr lang="en-US" dirty="0"/>
              <a:t>ilanda@plainconcepts.com</a:t>
            </a:r>
          </a:p>
        </p:txBody>
      </p:sp>
      <p:sp>
        <p:nvSpPr>
          <p:cNvPr id="3" name="Text Placeholder 2"/>
          <p:cNvSpPr>
            <a:spLocks noGrp="1"/>
          </p:cNvSpPr>
          <p:nvPr>
            <p:ph type="body" sz="quarter" idx="13"/>
          </p:nvPr>
        </p:nvSpPr>
        <p:spPr/>
        <p:txBody>
          <a:bodyPr/>
          <a:lstStyle/>
          <a:p>
            <a:r>
              <a:rPr lang="en-US" dirty="0"/>
              <a:t>http://aka.ms/DOTNETT2S3 </a:t>
            </a:r>
            <a:endParaRPr lang="es-E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8" b="68"/>
          <a:stretch>
            <a:fillRect/>
          </a:stretch>
        </p:blipFill>
        <p:spPr/>
      </p:pic>
    </p:spTree>
    <p:extLst>
      <p:ext uri="{BB962C8B-B14F-4D97-AF65-F5344CB8AC3E}">
        <p14:creationId xmlns:p14="http://schemas.microsoft.com/office/powerpoint/2010/main" val="318936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 y="-1"/>
            <a:ext cx="12434800" cy="6994575"/>
          </a:xfrm>
          <a:prstGeom prst="rect">
            <a:avLst/>
          </a:prstGeom>
        </p:spPr>
      </p:pic>
    </p:spTree>
    <p:extLst>
      <p:ext uri="{BB962C8B-B14F-4D97-AF65-F5344CB8AC3E}">
        <p14:creationId xmlns:p14="http://schemas.microsoft.com/office/powerpoint/2010/main" val="303080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8617" y="1987628"/>
            <a:ext cx="8286355" cy="4693264"/>
          </a:xfrm>
          <a:prstGeom prst="rect">
            <a:avLst/>
          </a:prstGeom>
        </p:spPr>
      </p:pic>
      <p:sp>
        <p:nvSpPr>
          <p:cNvPr id="11" name="Title 1"/>
          <p:cNvSpPr txBox="1">
            <a:spLocks/>
          </p:cNvSpPr>
          <p:nvPr/>
        </p:nvSpPr>
        <p:spPr>
          <a:xfrm>
            <a:off x="413298" y="582093"/>
            <a:ext cx="2270088" cy="1543327"/>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development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and operations </a:t>
            </a:r>
            <a:r>
              <a:rPr sz="2400">
                <a:gradFill>
                  <a:gsLst>
                    <a:gs pos="1250">
                      <a:srgbClr val="FCB614"/>
                    </a:gs>
                    <a:gs pos="100000">
                      <a:srgbClr val="FCB614"/>
                    </a:gs>
                  </a:gsLst>
                  <a:lin ang="5400000" scaled="0"/>
                </a:gradFill>
                <a:latin typeface="Segoe UI"/>
              </a:rPr>
              <a:t>collaboration</a:t>
            </a:r>
            <a:r>
              <a:rPr sz="2400">
                <a:gradFill>
                  <a:gsLst>
                    <a:gs pos="1250">
                      <a:srgbClr val="FFFFFF"/>
                    </a:gs>
                    <a:gs pos="100000">
                      <a:srgbClr val="FFFFFF"/>
                    </a:gs>
                  </a:gsLst>
                  <a:lin ang="5400000" scaled="0"/>
                </a:gradFill>
                <a:latin typeface="Segoe UI"/>
              </a:rPr>
              <a:t>”</a:t>
            </a:r>
          </a:p>
          <a:p>
            <a:endParaRPr sz="2400">
              <a:gradFill>
                <a:gsLst>
                  <a:gs pos="1250">
                    <a:srgbClr val="505050"/>
                  </a:gs>
                  <a:gs pos="100000">
                    <a:srgbClr val="505050"/>
                  </a:gs>
                </a:gsLst>
                <a:lin ang="5400000" scaled="0"/>
              </a:gradFill>
            </a:endParaRPr>
          </a:p>
        </p:txBody>
      </p:sp>
      <p:sp>
        <p:nvSpPr>
          <p:cNvPr id="12" name="Title 1"/>
          <p:cNvSpPr txBox="1">
            <a:spLocks/>
          </p:cNvSpPr>
          <p:nvPr/>
        </p:nvSpPr>
        <p:spPr>
          <a:xfrm>
            <a:off x="10292811" y="582093"/>
            <a:ext cx="2015938" cy="1419626"/>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treating your </a:t>
            </a:r>
            <a:r>
              <a:rPr sz="2400">
                <a:gradFill>
                  <a:gsLst>
                    <a:gs pos="1250">
                      <a:srgbClr val="00BCF2"/>
                    </a:gs>
                    <a:gs pos="100000">
                      <a:srgbClr val="00BCF2"/>
                    </a:gs>
                  </a:gsLst>
                  <a:lin ang="5400000" scaled="0"/>
                </a:gradFill>
                <a:latin typeface="Segoe UI"/>
              </a:rPr>
              <a:t>i</a:t>
            </a:r>
            <a:r>
              <a:rPr sz="2400">
                <a:gradFill>
                  <a:gsLst>
                    <a:gs pos="1250">
                      <a:srgbClr val="00BCF2"/>
                    </a:gs>
                    <a:gs pos="100000">
                      <a:srgbClr val="00BCF2"/>
                    </a:gs>
                  </a:gsLst>
                </a:gradFill>
                <a:latin typeface="Segoe UI"/>
              </a:rPr>
              <a:t>nfrastructure </a:t>
            </a:r>
            <a:br>
              <a:rPr sz="2400">
                <a:gradFill>
                  <a:gsLst>
                    <a:gs pos="1250">
                      <a:srgbClr val="00BCF2"/>
                    </a:gs>
                    <a:gs pos="100000">
                      <a:srgbClr val="00BCF2"/>
                    </a:gs>
                  </a:gsLst>
                </a:gradFill>
                <a:latin typeface="Segoe UI"/>
              </a:rPr>
            </a:br>
            <a:r>
              <a:rPr sz="2400">
                <a:gradFill>
                  <a:gsLst>
                    <a:gs pos="1250">
                      <a:srgbClr val="00BCF2"/>
                    </a:gs>
                    <a:gs pos="100000">
                      <a:srgbClr val="00BCF2"/>
                    </a:gs>
                  </a:gsLst>
                </a:gradFill>
                <a:latin typeface="Segoe UI"/>
              </a:rPr>
              <a:t>as code</a:t>
            </a:r>
            <a:r>
              <a:rPr sz="240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413295" y="3303397"/>
            <a:ext cx="2071631" cy="829461"/>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using </a:t>
            </a:r>
            <a:r>
              <a:rPr sz="2400">
                <a:gradFill>
                  <a:gsLst>
                    <a:gs pos="1250">
                      <a:srgbClr val="FCB614"/>
                    </a:gs>
                    <a:gs pos="100000">
                      <a:srgbClr val="FCB614"/>
                    </a:gs>
                  </a:gsLst>
                </a:gradFill>
                <a:latin typeface="Segoe UI"/>
              </a:rPr>
              <a:t>automation</a:t>
            </a:r>
            <a:r>
              <a:rPr sz="2400">
                <a:gradFill>
                  <a:gsLst>
                    <a:gs pos="1250">
                      <a:srgbClr val="FFFFFF"/>
                    </a:gs>
                    <a:gs pos="100000">
                      <a:srgbClr val="FFFFFF"/>
                    </a:gs>
                  </a:gsLst>
                  <a:lin ang="5400000" scaled="0"/>
                </a:gradFill>
                <a:latin typeface="Segoe UI"/>
              </a:rPr>
              <a:t>”</a:t>
            </a:r>
          </a:p>
        </p:txBody>
      </p:sp>
      <p:sp>
        <p:nvSpPr>
          <p:cNvPr id="14" name="Title 1"/>
          <p:cNvSpPr txBox="1">
            <a:spLocks/>
          </p:cNvSpPr>
          <p:nvPr/>
        </p:nvSpPr>
        <p:spPr>
          <a:xfrm>
            <a:off x="10292812" y="5120396"/>
            <a:ext cx="1554944" cy="634276"/>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a:gradFill>
                  <a:gsLst>
                    <a:gs pos="1250">
                      <a:srgbClr val="00BCF2"/>
                    </a:gs>
                    <a:gs pos="100000">
                      <a:srgbClr val="00BCF2"/>
                    </a:gs>
                  </a:gsLst>
                  <a:lin ang="5400000" scaled="0"/>
                </a:gradFill>
                <a:latin typeface="Segoe UI"/>
              </a:rPr>
              <a:t>Scrum</a:t>
            </a:r>
            <a:r>
              <a:rPr sz="2400">
                <a:solidFill>
                  <a:srgbClr val="0072C6"/>
                </a:solidFill>
                <a:latin typeface="Segoe UI"/>
              </a:rPr>
              <a:t/>
            </a:r>
            <a:br>
              <a:rPr sz="2400">
                <a:solidFill>
                  <a:srgbClr val="0072C6"/>
                </a:solidFill>
                <a:latin typeface="Segoe UI"/>
              </a:rPr>
            </a:br>
            <a:r>
              <a:rPr sz="2400">
                <a:gradFill>
                  <a:gsLst>
                    <a:gs pos="1250">
                      <a:srgbClr val="FFFFFF"/>
                    </a:gs>
                    <a:gs pos="100000">
                      <a:srgbClr val="FFFFFF"/>
                    </a:gs>
                  </a:gsLst>
                </a:gradFill>
                <a:latin typeface="Segoe UI"/>
              </a:rPr>
              <a:t>for Ops?</a:t>
            </a:r>
            <a:r>
              <a:rPr sz="2400">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292811" y="3303396"/>
            <a:ext cx="1820482" cy="832462"/>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feature </a:t>
            </a:r>
            <a:r>
              <a:rPr sz="2400">
                <a:gradFill>
                  <a:gsLst>
                    <a:gs pos="1250">
                      <a:srgbClr val="00BCF2"/>
                    </a:gs>
                    <a:gs pos="100000">
                      <a:srgbClr val="00BCF2"/>
                    </a:gs>
                  </a:gsLst>
                </a:gradFill>
                <a:latin typeface="Segoe UI"/>
              </a:rPr>
              <a:t>switches</a:t>
            </a:r>
            <a:r>
              <a:rPr sz="2400">
                <a:gradFill>
                  <a:gsLst>
                    <a:gs pos="1250">
                      <a:srgbClr val="FFFFFF"/>
                    </a:gs>
                    <a:gs pos="100000">
                      <a:srgbClr val="FFFFFF"/>
                    </a:gs>
                  </a:gsLst>
                </a:gradFill>
                <a:latin typeface="Segoe UI"/>
              </a:rPr>
              <a:t>”</a:t>
            </a:r>
          </a:p>
        </p:txBody>
      </p:sp>
      <p:sp>
        <p:nvSpPr>
          <p:cNvPr id="8" name="Title 1"/>
          <p:cNvSpPr txBox="1">
            <a:spLocks/>
          </p:cNvSpPr>
          <p:nvPr/>
        </p:nvSpPr>
        <p:spPr>
          <a:xfrm>
            <a:off x="413297" y="5437536"/>
            <a:ext cx="2268883" cy="885723"/>
          </a:xfrm>
          <a:prstGeom prst="rect">
            <a:avLst/>
          </a:prstGeom>
        </p:spPr>
        <p:txBody>
          <a:bodyPr vert="horz" wrap="square" lIns="146283" tIns="91428" rIns="146283" bIns="91428"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a:t>
            </a:r>
            <a:r>
              <a:rPr sz="2400">
                <a:gradFill>
                  <a:gsLst>
                    <a:gs pos="1250">
                      <a:srgbClr val="FCB614"/>
                    </a:gs>
                    <a:gs pos="100000">
                      <a:srgbClr val="FCB614"/>
                    </a:gs>
                  </a:gsLst>
                </a:gradFill>
                <a:latin typeface="Segoe UI"/>
              </a:rPr>
              <a:t>small </a:t>
            </a:r>
            <a:r>
              <a:rPr sz="2400">
                <a:gradFill>
                  <a:gsLst>
                    <a:gs pos="1250">
                      <a:srgbClr val="FFFFFF"/>
                    </a:gs>
                    <a:gs pos="100000">
                      <a:srgbClr val="FFFFFF"/>
                    </a:gs>
                  </a:gsLst>
                  <a:lin ang="5400000" scaled="0"/>
                </a:gradFill>
                <a:latin typeface="Segoe UI"/>
              </a:rPr>
              <a:t>deployments”</a:t>
            </a:r>
          </a:p>
        </p:txBody>
      </p:sp>
      <p:grpSp>
        <p:nvGrpSpPr>
          <p:cNvPr id="4" name="Group 3"/>
          <p:cNvGrpSpPr/>
          <p:nvPr/>
        </p:nvGrpSpPr>
        <p:grpSpPr>
          <a:xfrm>
            <a:off x="3931770" y="913411"/>
            <a:ext cx="1749401" cy="1244009"/>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It’s </a:t>
              </a:r>
              <a:r>
                <a:rPr lang="en-US" sz="2000" dirty="0" err="1">
                  <a:gradFill>
                    <a:gsLst>
                      <a:gs pos="2917">
                        <a:srgbClr val="FFFFFF"/>
                      </a:gs>
                      <a:gs pos="30000">
                        <a:srgbClr val="FFFFFF"/>
                      </a:gs>
                    </a:gsLst>
                    <a:lin ang="5400000" scaled="0"/>
                  </a:gradFill>
                  <a:cs typeface="Segoe UI" panose="020B0502040204020203" pitchFamily="34" charset="0"/>
                </a:rPr>
                <a:t>DevOps</a:t>
              </a:r>
              <a:r>
                <a:rPr lang="en-US" sz="2000" dirty="0">
                  <a:gradFill>
                    <a:gsLst>
                      <a:gs pos="2917">
                        <a:srgbClr val="FFFFFF"/>
                      </a:gs>
                      <a:gs pos="30000">
                        <a:srgbClr val="FFFFFF"/>
                      </a:gs>
                    </a:gsLst>
                    <a:lin ang="5400000" scaled="0"/>
                  </a:gradFill>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618001" y="3623295"/>
            <a:ext cx="1433152" cy="1019121"/>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599" dirty="0">
                  <a:gradFill>
                    <a:gsLst>
                      <a:gs pos="2917">
                        <a:srgbClr val="FFFFFF"/>
                      </a:gs>
                      <a:gs pos="30000">
                        <a:srgbClr val="FFFFFF"/>
                      </a:gs>
                    </a:gsLst>
                    <a:lin ang="5400000" scaled="0"/>
                  </a:gradFill>
                  <a:cs typeface="Segoe UI" panose="020B0502040204020203" pitchFamily="34" charset="0"/>
                </a:rPr>
                <a:t>It’s </a:t>
              </a:r>
              <a:r>
                <a:rPr lang="en-US" sz="1599" dirty="0" err="1">
                  <a:gradFill>
                    <a:gsLst>
                      <a:gs pos="2917">
                        <a:srgbClr val="FFFFFF"/>
                      </a:gs>
                      <a:gs pos="30000">
                        <a:srgbClr val="FFFFFF"/>
                      </a:gs>
                    </a:gsLst>
                    <a:lin ang="5400000" scaled="0"/>
                  </a:gradFill>
                  <a:cs typeface="Segoe UI" panose="020B0502040204020203" pitchFamily="34" charset="0"/>
                </a:rPr>
                <a:t>DevOps</a:t>
              </a:r>
              <a:r>
                <a:rPr lang="en-US" sz="1599" dirty="0">
                  <a:gradFill>
                    <a:gsLst>
                      <a:gs pos="2917">
                        <a:srgbClr val="FFFFFF"/>
                      </a:gs>
                      <a:gs pos="30000">
                        <a:srgbClr val="FFFFFF"/>
                      </a:gs>
                    </a:gsLst>
                    <a:lin ang="5400000" scaled="0"/>
                  </a:gradFill>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911711" y="3363943"/>
            <a:ext cx="1818871" cy="1293409"/>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dirty="0">
                  <a:gradFill>
                    <a:gsLst>
                      <a:gs pos="2917">
                        <a:srgbClr val="FFFFFF"/>
                      </a:gs>
                      <a:gs pos="30000">
                        <a:srgbClr val="FFFFFF"/>
                      </a:gs>
                    </a:gsLst>
                    <a:lin ang="5400000" scaled="0"/>
                  </a:gradFill>
                  <a:cs typeface="Segoe UI" panose="020B0502040204020203" pitchFamily="34" charset="0"/>
                </a:rPr>
                <a:t>It’s </a:t>
              </a:r>
              <a:r>
                <a:rPr lang="en-US" dirty="0" err="1">
                  <a:gradFill>
                    <a:gsLst>
                      <a:gs pos="2917">
                        <a:srgbClr val="FFFFFF"/>
                      </a:gs>
                      <a:gs pos="30000">
                        <a:srgbClr val="FFFFFF"/>
                      </a:gs>
                    </a:gsLst>
                    <a:lin ang="5400000" scaled="0"/>
                  </a:gradFill>
                  <a:cs typeface="Segoe UI" panose="020B0502040204020203" pitchFamily="34" charset="0"/>
                </a:rPr>
                <a:t>DevOps</a:t>
              </a:r>
              <a:r>
                <a:rPr lang="en-US" dirty="0">
                  <a:gradFill>
                    <a:gsLst>
                      <a:gs pos="2917">
                        <a:srgbClr val="FFFFFF"/>
                      </a:gs>
                      <a:gs pos="30000">
                        <a:srgbClr val="FFFFFF"/>
                      </a:gs>
                    </a:gsLst>
                    <a:lin ang="5400000" scaled="0"/>
                  </a:gradFill>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092581" y="3158575"/>
            <a:ext cx="1433152" cy="1019121"/>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70" fontAlgn="base">
                <a:lnSpc>
                  <a:spcPct val="90000"/>
                </a:lnSpc>
                <a:spcBef>
                  <a:spcPct val="0"/>
                </a:spcBef>
                <a:spcAft>
                  <a:spcPct val="0"/>
                </a:spcAft>
              </a:pPr>
              <a:r>
                <a:rPr lang="en-US" sz="1599" dirty="0">
                  <a:gradFill>
                    <a:gsLst>
                      <a:gs pos="2917">
                        <a:srgbClr val="FFFFFF"/>
                      </a:gs>
                      <a:gs pos="30000">
                        <a:srgbClr val="FFFFFF"/>
                      </a:gs>
                    </a:gsLst>
                    <a:lin ang="5400000" scaled="0"/>
                  </a:gradFill>
                  <a:cs typeface="Segoe UI" panose="020B0502040204020203" pitchFamily="34" charset="0"/>
                </a:rPr>
                <a:t>It’s </a:t>
              </a:r>
              <a:r>
                <a:rPr lang="en-US" sz="1599" dirty="0" err="1">
                  <a:gradFill>
                    <a:gsLst>
                      <a:gs pos="2917">
                        <a:srgbClr val="FFFFFF"/>
                      </a:gs>
                      <a:gs pos="30000">
                        <a:srgbClr val="FFFFFF"/>
                      </a:gs>
                    </a:gsLst>
                    <a:lin ang="5400000" scaled="0"/>
                  </a:gradFill>
                  <a:cs typeface="Segoe UI" panose="020B0502040204020203" pitchFamily="34" charset="0"/>
                </a:rPr>
                <a:t>DevOps</a:t>
              </a:r>
              <a:r>
                <a:rPr lang="en-US" sz="1599" dirty="0">
                  <a:gradFill>
                    <a:gsLst>
                      <a:gs pos="2917">
                        <a:srgbClr val="FFFFFF"/>
                      </a:gs>
                      <a:gs pos="30000">
                        <a:srgbClr val="FFFFFF"/>
                      </a:gs>
                    </a:gsLst>
                    <a:lin ang="5400000" scaled="0"/>
                  </a:gradFill>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081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http://www.sxc.hu/pic/l/m/m_/m_boelling/423814_54328179.jpg"/>
          <p:cNvPicPr>
            <a:picLocks noChangeAspect="1" noChangeArrowheads="1"/>
          </p:cNvPicPr>
          <p:nvPr/>
        </p:nvPicPr>
        <p:blipFill rotWithShape="1">
          <a:blip r:embed="rId2">
            <a:extLst>
              <a:ext uri="{28A0092B-C50C-407E-A947-70E740481C1C}">
                <a14:useLocalDpi xmlns:a14="http://schemas.microsoft.com/office/drawing/2010/main" val="0"/>
              </a:ext>
            </a:extLst>
          </a:blip>
          <a:srcRect l="4787" t="24416"/>
          <a:stretch/>
        </p:blipFill>
        <p:spPr bwMode="auto">
          <a:xfrm>
            <a:off x="-79282" y="0"/>
            <a:ext cx="11839426" cy="7048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9385300" y="0"/>
            <a:ext cx="3049588" cy="6994525"/>
          </a:xfrm>
          <a:solidFill>
            <a:schemeClr val="tx1"/>
          </a:solidFill>
        </p:spPr>
        <p:txBody>
          <a:bodyPr>
            <a:normAutofit/>
          </a:bodyPr>
          <a:lstStyle/>
          <a:p>
            <a:r>
              <a:rPr lang="en-US" sz="6119" dirty="0" smtClean="0">
                <a:solidFill>
                  <a:schemeClr val="bg1"/>
                </a:solidFill>
              </a:rPr>
              <a:t/>
            </a:r>
            <a:br>
              <a:rPr lang="en-US" sz="6119" dirty="0" smtClean="0">
                <a:solidFill>
                  <a:schemeClr val="bg1"/>
                </a:solidFill>
              </a:rPr>
            </a:br>
            <a:r>
              <a:rPr lang="en-US" sz="6119" dirty="0">
                <a:solidFill>
                  <a:schemeClr val="bg1"/>
                </a:solidFill>
              </a:rPr>
              <a:t/>
            </a:r>
            <a:br>
              <a:rPr lang="en-US" sz="6119" dirty="0">
                <a:solidFill>
                  <a:schemeClr val="bg1"/>
                </a:solidFill>
              </a:rPr>
            </a:br>
            <a:r>
              <a:rPr lang="en-US" sz="6119" dirty="0" smtClean="0">
                <a:solidFill>
                  <a:schemeClr val="bg1"/>
                </a:solidFill>
              </a:rPr>
              <a:t/>
            </a:r>
            <a:br>
              <a:rPr lang="en-US" sz="6119" dirty="0" smtClean="0">
                <a:solidFill>
                  <a:schemeClr val="bg1"/>
                </a:solidFill>
              </a:rPr>
            </a:br>
            <a:r>
              <a:rPr lang="en-US" sz="6119" dirty="0" smtClean="0">
                <a:solidFill>
                  <a:schemeClr val="bg1"/>
                </a:solidFill>
              </a:rPr>
              <a:t>Practice</a:t>
            </a:r>
            <a:r>
              <a:rPr lang="en-US" sz="6119" dirty="0">
                <a:solidFill>
                  <a:schemeClr val="bg1"/>
                </a:solidFill>
              </a:rPr>
              <a:t/>
            </a:r>
            <a:br>
              <a:rPr lang="en-US" sz="6119" dirty="0">
                <a:solidFill>
                  <a:schemeClr val="bg1"/>
                </a:solidFill>
              </a:rPr>
            </a:br>
            <a:r>
              <a:rPr lang="en-US" sz="6119" dirty="0">
                <a:solidFill>
                  <a:schemeClr val="bg1"/>
                </a:solidFill>
              </a:rPr>
              <a:t>DevOps!</a:t>
            </a:r>
          </a:p>
        </p:txBody>
      </p:sp>
    </p:spTree>
    <p:extLst>
      <p:ext uri="{BB962C8B-B14F-4D97-AF65-F5344CB8AC3E}">
        <p14:creationId xmlns:p14="http://schemas.microsoft.com/office/powerpoint/2010/main" val="106683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
        <AccountId xsi:nil="true"/>
        <AccountType/>
      </UserInfo>
    </SharedWithUsers>
    <_ShortcutUrl xmlns="ed015050-a57a-4d39-9cd8-b09b64473eb7">
      <Url xsi:nil="true"/>
      <Description xsi:nil="true"/>
    </_Shortcut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fe5a390-2970-49e9-af59-9713de369ad9" Revision="1" Stencil="System.MyShapes" StencilVersion="1.0"/>
</Control>
</file>

<file path=customXml/item5.xml><?xml version="1.0" encoding="utf-8"?>
<Control xmlns="http://schemas.microsoft.com/VisualStudio/2011/storyboarding/control">
  <Id Name="efe5a390-2970-49e9-af59-9713de369ad9" Revision="1" Stencil="System.MyShapes" StencilVersion="1.0"/>
</Control>
</file>

<file path=customXml/itemProps1.xml><?xml version="1.0" encoding="utf-8"?>
<ds:datastoreItem xmlns:ds="http://schemas.openxmlformats.org/officeDocument/2006/customXml" ds:itemID="{E2D80EEE-13AE-464A-A252-3E3C532E44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microsoft.com/office/2006/documentManagement/types"/>
    <ds:schemaRef ds:uri="ed015050-a57a-4d39-9cd8-b09b64473eb7"/>
    <ds:schemaRef ds:uri="2b2dfeed-2da1-4ef4-b600-f5543001ef98"/>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D09F2354-96C1-4297-859C-D88A853443FE}">
  <ds:schemaRefs>
    <ds:schemaRef ds:uri="http://schemas.microsoft.com/VisualStudio/2011/storyboarding/control"/>
  </ds:schemaRefs>
</ds:datastoreItem>
</file>

<file path=customXml/itemProps5.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1414</TotalTime>
  <Words>2499</Words>
  <Application>Microsoft Office PowerPoint</Application>
  <PresentationFormat>Custom</PresentationFormat>
  <Paragraphs>437</Paragraphs>
  <Slides>51</Slides>
  <Notes>22</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Consolas</vt:lpstr>
      <vt:lpstr>Franklin Gothic Demi</vt:lpstr>
      <vt:lpstr>Franklin Gothic Heavy</vt:lpstr>
      <vt:lpstr>HP Simplified</vt:lpstr>
      <vt:lpstr>Segoe Pro Display Light</vt:lpstr>
      <vt:lpstr>Segoe Pro Display Semibold</vt:lpstr>
      <vt:lpstr>Segoe UI</vt:lpstr>
      <vt:lpstr>Segoe UI Light</vt:lpstr>
      <vt:lpstr>Segoe UI Semibold</vt:lpstr>
      <vt:lpstr>Segoe UI Semilight</vt:lpstr>
      <vt:lpstr>Wingdings</vt:lpstr>
      <vt:lpstr>5-30629_Build_Template_WHITE</vt:lpstr>
      <vt:lpstr>PowerPoint Presentation</vt:lpstr>
      <vt:lpstr>DevOps: Azure Resource Manager y Powershell DSC</vt:lpstr>
      <vt:lpstr>Ibon Landa</vt:lpstr>
      <vt:lpstr>PowerPoint Presentation</vt:lpstr>
      <vt:lpstr>PowerPoint Presentation</vt:lpstr>
      <vt:lpstr>PowerPoint Presentation</vt:lpstr>
      <vt:lpstr>PowerPoint Presentation</vt:lpstr>
      <vt:lpstr>PowerPoint Presentation</vt:lpstr>
      <vt:lpstr>   Practice DevOps!</vt:lpstr>
      <vt:lpstr>Continuous integration and delivery</vt:lpstr>
      <vt:lpstr>Infrastructure as Code</vt:lpstr>
      <vt:lpstr>Infrastructure as code</vt:lpstr>
      <vt:lpstr>Infrastructure as code – What it isn't</vt:lpstr>
      <vt:lpstr>Infrastructure as Code</vt:lpstr>
      <vt:lpstr>Azure Resource Manager</vt:lpstr>
      <vt:lpstr>Today’s Challenge</vt:lpstr>
      <vt:lpstr>Introducing Resource Manager</vt:lpstr>
      <vt:lpstr>PowerPoint Presentation</vt:lpstr>
      <vt:lpstr>Coupling for Resources</vt:lpstr>
      <vt:lpstr>Resource Group Lifecycle</vt:lpstr>
      <vt:lpstr>DEMO</vt:lpstr>
      <vt:lpstr>Power of Repeatability</vt:lpstr>
      <vt:lpstr>Deploying with Azure Resource Manager</vt:lpstr>
      <vt:lpstr>Add your own Power</vt:lpstr>
      <vt:lpstr>DEMO</vt:lpstr>
      <vt:lpstr>Organizing with Azure Resource Manager</vt:lpstr>
      <vt:lpstr>App-centric Resource Groups and Templates</vt:lpstr>
      <vt:lpstr>App-centric Resource Groups and Tier-centric Templates</vt:lpstr>
      <vt:lpstr>App-centric Resource Groups and Nested Templates</vt:lpstr>
      <vt:lpstr>Tier-centric Resource Groups and Templates</vt:lpstr>
      <vt:lpstr>Resource Tags</vt:lpstr>
      <vt:lpstr>Tagging Tips</vt:lpstr>
      <vt:lpstr>Introducing Azure Dev/Test Lab</vt:lpstr>
      <vt:lpstr>Azure DevTest Labs (Preview)</vt:lpstr>
      <vt:lpstr>PowerPoint Presentation</vt:lpstr>
      <vt:lpstr>DEMO</vt:lpstr>
      <vt:lpstr>PowerShell Desired State Configuration   </vt:lpstr>
      <vt:lpstr>PowerShell Desire State Configuration (DSC)</vt:lpstr>
      <vt:lpstr>PowerShell Desire State Configuration (DSC)</vt:lpstr>
      <vt:lpstr>Scenario overview</vt:lpstr>
      <vt:lpstr>Configuration</vt:lpstr>
      <vt:lpstr>PowerShell Desired State Configuration</vt:lpstr>
      <vt:lpstr>Domain Join</vt:lpstr>
      <vt:lpstr>Integrated Azure Extension</vt:lpstr>
      <vt:lpstr>DEMO</vt:lpstr>
      <vt:lpstr>VSTS Integration  </vt:lpstr>
      <vt:lpstr>DevOps</vt:lpstr>
      <vt:lpstr>VSTS integration – Powershell DSC</vt:lpstr>
      <vt:lpstr>VSTS integration - Resource Manager </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ARM</dc:subject>
  <dc:creator>Ibon Landa</dc:creator>
  <cp:keywords>ARM</cp:keywords>
  <dc:description>Template: Mitchell Derrey, Silver Fox Productions
Formatting: 
Audience Type:</dc:description>
  <cp:lastModifiedBy>Ibon Landa</cp:lastModifiedBy>
  <cp:revision>111</cp:revision>
  <dcterms:created xsi:type="dcterms:W3CDTF">2015-04-07T19:39:07Z</dcterms:created>
  <dcterms:modified xsi:type="dcterms:W3CDTF">2016-02-22T12:34:54Z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Tfs.IsStoryboard">
    <vt:bool>true</vt:bool>
  </property>
  <property fmtid="{D5CDD505-2E9C-101B-9397-08002B2CF9AE}" pid="15" name="_ShortcutUrl">
    <vt:lpwstr>, </vt:lpwstr>
  </property>
  <property fmtid="{D5CDD505-2E9C-101B-9397-08002B2CF9AE}" pid="16" name="Tfs.LastKnownPath">
    <vt:lpwstr>https://d.docs.live.net/57fe75212e7fcf62/dotnet2016/Azure%20Resource%20Manager%20and%20Powershell%20DSC.pptx</vt:lpwstr>
  </property>
</Properties>
</file>